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7"/>
  </p:notesMasterIdLst>
  <p:sldIdLst>
    <p:sldId id="257" r:id="rId3"/>
    <p:sldId id="259" r:id="rId4"/>
    <p:sldId id="260" r:id="rId5"/>
    <p:sldId id="258" r:id="rId6"/>
    <p:sldId id="261" r:id="rId7"/>
    <p:sldId id="1959" r:id="rId8"/>
    <p:sldId id="363" r:id="rId9"/>
    <p:sldId id="1945" r:id="rId10"/>
    <p:sldId id="1948" r:id="rId11"/>
    <p:sldId id="1949" r:id="rId12"/>
    <p:sldId id="1950" r:id="rId13"/>
    <p:sldId id="1951" r:id="rId14"/>
    <p:sldId id="1957" r:id="rId15"/>
    <p:sldId id="1946" r:id="rId16"/>
    <p:sldId id="1947" r:id="rId17"/>
    <p:sldId id="1960" r:id="rId18"/>
    <p:sldId id="1953" r:id="rId19"/>
    <p:sldId id="1954" r:id="rId20"/>
    <p:sldId id="1956" r:id="rId21"/>
    <p:sldId id="354" r:id="rId22"/>
    <p:sldId id="356" r:id="rId23"/>
    <p:sldId id="358" r:id="rId24"/>
    <p:sldId id="1955" r:id="rId25"/>
    <p:sldId id="352" r:id="rId2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1E4AC4-E0A5-4CB6-B8DA-9955EE7ED6AB}" type="datetimeFigureOut">
              <a:rPr lang="de-DE" smtClean="0"/>
              <a:t>20.02.2025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D15BA9-77A6-4F63-B525-72A50697A5D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3627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plus1.ru/news/2020/04/29/carbon-dioxide-brain-damage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15BA9-77A6-4F63-B525-72A50697A5D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695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15BA9-77A6-4F63-B525-72A50697A5D7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71560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Важнейшая тенденция, выявленная авторами исследования, выглядит следующим образом: на протяжении 23 миллионов лет в атмосфере Земли наблюдалось линейное снижение концентрации СО2, равное в среднем пяти </a:t>
            </a:r>
            <a:r>
              <a:rPr lang="ru-RU" dirty="0" err="1"/>
              <a:t>ppm</a:t>
            </a:r>
            <a:r>
              <a:rPr lang="ru-RU" dirty="0"/>
              <a:t> за миллион лет (р &lt;0,0001), однако примерно два столетия назад этот тренд сменился на рост концентрации углекислого газа со скоростью порядка пяти </a:t>
            </a:r>
            <a:r>
              <a:rPr lang="ru-RU" dirty="0" err="1"/>
              <a:t>ppm</a:t>
            </a:r>
            <a:r>
              <a:rPr lang="ru-RU" dirty="0"/>
              <a:t> за десятилетие — вероятно, именно антропогенные выбросы парниковых газов повернули вспять геологические тенденции.</a:t>
            </a:r>
          </a:p>
          <a:p>
            <a:endParaRPr lang="ru-RU" dirty="0"/>
          </a:p>
          <a:p>
            <a:r>
              <a:rPr lang="ru-RU" dirty="0"/>
              <a:t>Увеличение концентрации углекислого газа в воздухе отражается не только на климатических изменениях, но и на когнитивных способностях людей: </a:t>
            </a:r>
            <a:r>
              <a:rPr lang="ru-RU" i="1" dirty="0"/>
              <a:t>Homo sapiens</a:t>
            </a:r>
            <a:r>
              <a:rPr lang="ru-RU" dirty="0"/>
              <a:t> еще не сталкивался с концентрацией CO</a:t>
            </a:r>
            <a:r>
              <a:rPr lang="ru-RU" baseline="-25000" dirty="0"/>
              <a:t>2</a:t>
            </a:r>
            <a:r>
              <a:rPr lang="ru-RU" dirty="0"/>
              <a:t> в открытом воздухе, превышающей 300 </a:t>
            </a:r>
            <a:r>
              <a:rPr lang="ru-RU" dirty="0" err="1"/>
              <a:t>ppm</a:t>
            </a:r>
            <a:r>
              <a:rPr lang="ru-RU" dirty="0"/>
              <a:t>, но сейчас над городами ее уровень уже превысил 460 </a:t>
            </a:r>
            <a:r>
              <a:rPr lang="ru-RU" dirty="0" err="1"/>
              <a:t>ppm</a:t>
            </a:r>
            <a:r>
              <a:rPr lang="ru-RU" dirty="0"/>
              <a:t>. Если текущие тенденции сохранятся, через несколько десятилетий это </a:t>
            </a:r>
            <a:r>
              <a:rPr lang="ru-RU" dirty="0">
                <a:hlinkClick r:id="rId3"/>
              </a:rPr>
              <a:t>приведет</a:t>
            </a:r>
            <a:r>
              <a:rPr lang="ru-RU" dirty="0"/>
              <a:t> к снижению нашей способности принимать решения и ослаблению стратегического мышления.</a:t>
            </a:r>
          </a:p>
          <a:p>
            <a:endParaRPr lang="ru-RU" dirty="0"/>
          </a:p>
          <a:p>
            <a:r>
              <a:rPr lang="de-DE" dirty="0"/>
              <a:t>https://nplus1.ru/news/2020/06/03/carbon-dioxide-maximum</a:t>
            </a:r>
            <a:r>
              <a:rPr lang="ru-RU" dirty="0"/>
              <a:t> </a:t>
            </a:r>
          </a:p>
          <a:p>
            <a:r>
              <a:rPr lang="ru-RU" dirty="0"/>
              <a:t>(статья </a:t>
            </a:r>
            <a:r>
              <a:rPr lang="ru-RU" b="1" dirty="0"/>
              <a:t>Содержание углекислого газа в атмосфере стало рекордным за 23 миллиона лет)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D15BA9-77A6-4F63-B525-72A50697A5D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7399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5B2A63-603D-5F7B-43E5-0568DCDC05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F324CA9-8C4E-FB75-86D1-EEFCC63599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C1AE7E3-DB91-CA7D-E27F-620914118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F8D92-7900-469E-B5E7-150151744B5A}" type="datetimeFigureOut">
              <a:rPr lang="de-DE" smtClean="0"/>
              <a:t>20.02.2025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7FAFD4F-F4FA-91C3-5C0B-6A1BE2F5A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8B4BC6F-631E-8020-528A-F4C16A334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8F83-9376-43C4-BCE6-34DD5F9AD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3002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09887F-5DC5-3DC0-38AE-B1BA62B32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7600DFA-2185-C9F9-7529-99B7A90385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D694A7-3838-BB89-D559-7DE51AF45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F8D92-7900-469E-B5E7-150151744B5A}" type="datetimeFigureOut">
              <a:rPr lang="de-DE" smtClean="0"/>
              <a:t>20.02.2025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5DE4F2-F97E-A7C1-19E9-1D05579F4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2D66FF3-096C-5858-AAA1-FBCE4B4D6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8F83-9376-43C4-BCE6-34DD5F9AD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23371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235A8FAC-7159-99A7-B3B4-0AC20549AB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BF219F4-C52C-5CB6-44A4-CA50B14E2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2E8CA6B-3918-4244-0C82-F1D03B3CC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F8D92-7900-469E-B5E7-150151744B5A}" type="datetimeFigureOut">
              <a:rPr lang="de-DE" smtClean="0"/>
              <a:t>20.02.2025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75C74D-C3A1-EFBF-B09D-39E167C56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67C5549-1FD2-16F7-FA6A-7A366EA36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8F83-9376-43C4-BCE6-34DD5F9AD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5083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typ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84725" y="2467683"/>
            <a:ext cx="9888073" cy="2063976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uk-UA" dirty="0"/>
              <a:t>добавить текст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DD72F-DFB3-1445-1CBC-220929A3A84D}"/>
              </a:ext>
            </a:extLst>
          </p:cNvPr>
          <p:cNvSpPr txBox="1">
            <a:spLocks/>
          </p:cNvSpPr>
          <p:nvPr userDrawn="1"/>
        </p:nvSpPr>
        <p:spPr>
          <a:xfrm>
            <a:off x="4724400" y="629506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800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9" name="Text Placeholder 23">
            <a:extLst>
              <a:ext uri="{FF2B5EF4-FFF2-40B4-BE49-F238E27FC236}">
                <a16:creationId xmlns:a16="http://schemas.microsoft.com/office/drawing/2014/main" id="{918818DB-A2EE-FE32-81C8-5674DD5E345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13221" y="504425"/>
            <a:ext cx="10343673" cy="26851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uk-UA" dirty="0">
                <a:latin typeface="+mj-lt"/>
              </a:rPr>
              <a:t>добавить </a:t>
            </a:r>
            <a:r>
              <a:rPr lang="uk-UA" dirty="0" err="1">
                <a:latin typeface="+mj-lt"/>
              </a:rPr>
              <a:t>название</a:t>
            </a:r>
            <a:r>
              <a:rPr lang="uk-UA" dirty="0">
                <a:latin typeface="+mj-lt"/>
              </a:rPr>
              <a:t> </a:t>
            </a:r>
            <a:r>
              <a:rPr lang="uk-UA" dirty="0" err="1">
                <a:latin typeface="+mj-lt"/>
              </a:rPr>
              <a:t>раздела</a:t>
            </a:r>
            <a:endParaRPr lang="uk-UA" dirty="0"/>
          </a:p>
        </p:txBody>
      </p:sp>
      <p:sp>
        <p:nvSpPr>
          <p:cNvPr id="3" name="Text Placeholder 23">
            <a:extLst>
              <a:ext uri="{FF2B5EF4-FFF2-40B4-BE49-F238E27FC236}">
                <a16:creationId xmlns:a16="http://schemas.microsoft.com/office/drawing/2014/main" id="{D6B9D2E7-A3F7-1EE1-CBF3-9C694C9069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13221" y="772943"/>
            <a:ext cx="10343673" cy="37712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uk-UA" dirty="0">
                <a:latin typeface="+mj-lt"/>
              </a:rPr>
              <a:t>ДОБАВИТЬ НАЗВАНИЕ СЛАЙДА (</a:t>
            </a:r>
            <a:r>
              <a:rPr lang="en-US" dirty="0" err="1">
                <a:latin typeface="+mj-lt"/>
              </a:rPr>
              <a:t>CapsLock</a:t>
            </a:r>
            <a:r>
              <a:rPr lang="en-US" dirty="0">
                <a:latin typeface="+mj-lt"/>
              </a:rPr>
              <a:t>)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038940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7"/>
          <p:cNvSpPr txBox="1"/>
          <p:nvPr/>
        </p:nvSpPr>
        <p:spPr>
          <a:xfrm>
            <a:off x="2229817" y="836712"/>
            <a:ext cx="7394575" cy="3714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solidFill>
                  <a:srgbClr val="8AB230"/>
                </a:solidFill>
                <a:latin typeface="+mn-lt"/>
              </a:rPr>
              <a:t>Initiative Wohnungswirtschaft Osteuropa (IWO) e.V.</a:t>
            </a:r>
          </a:p>
        </p:txBody>
      </p:sp>
      <p:pic>
        <p:nvPicPr>
          <p:cNvPr id="5" name="Grafik 6" descr="Logo_grün40_0_100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11150"/>
            <a:ext cx="1182688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Gleichschenkliges Dreieck 8"/>
          <p:cNvSpPr/>
          <p:nvPr/>
        </p:nvSpPr>
        <p:spPr>
          <a:xfrm>
            <a:off x="0" y="5805488"/>
            <a:ext cx="12192000" cy="431800"/>
          </a:xfrm>
          <a:prstGeom prst="triangle">
            <a:avLst>
              <a:gd name="adj" fmla="val 100000"/>
            </a:avLst>
          </a:prstGeom>
          <a:solidFill>
            <a:srgbClr val="8AB230"/>
          </a:solidFill>
          <a:ln>
            <a:solidFill>
              <a:srgbClr val="8AB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7" name="Rechteck 9"/>
          <p:cNvSpPr/>
          <p:nvPr/>
        </p:nvSpPr>
        <p:spPr>
          <a:xfrm>
            <a:off x="0" y="6237288"/>
            <a:ext cx="12192000" cy="620712"/>
          </a:xfrm>
          <a:prstGeom prst="rect">
            <a:avLst/>
          </a:prstGeom>
          <a:solidFill>
            <a:srgbClr val="8AB230"/>
          </a:solidFill>
          <a:ln>
            <a:solidFill>
              <a:srgbClr val="8AB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8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53D4589-BCBF-4AE8-8E85-11A2DE228AFF}" type="datetime1">
              <a:rPr lang="de-DE" smtClean="0"/>
              <a:pPr>
                <a:defRPr/>
              </a:pPr>
              <a:t>20.02.2025</a:t>
            </a:fld>
            <a:endParaRPr lang="de-DE"/>
          </a:p>
        </p:txBody>
      </p:sp>
      <p:sp>
        <p:nvSpPr>
          <p:cNvPr id="9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735263" y="6356350"/>
            <a:ext cx="74898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D6D89E6-B534-4692-A454-7D3FE7E42A15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8710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22" descr="Logo_grün40_0_100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713" y="188913"/>
            <a:ext cx="592137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9"/>
          <p:cNvSpPr/>
          <p:nvPr/>
        </p:nvSpPr>
        <p:spPr>
          <a:xfrm>
            <a:off x="0" y="4365625"/>
            <a:ext cx="623888" cy="2492375"/>
          </a:xfrm>
          <a:prstGeom prst="rect">
            <a:avLst/>
          </a:prstGeom>
          <a:solidFill>
            <a:srgbClr val="8AB230"/>
          </a:solidFill>
          <a:ln>
            <a:solidFill>
              <a:srgbClr val="8AB2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424" y="908720"/>
            <a:ext cx="10670976" cy="508918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1424" y="1600201"/>
            <a:ext cx="10670976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>
          <a:xfrm>
            <a:off x="911225" y="6381750"/>
            <a:ext cx="28448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7035471-8E62-452D-830A-4D75180BD5D5}" type="datetime1">
              <a:rPr lang="de-DE" smtClean="0"/>
              <a:pPr>
                <a:defRPr/>
              </a:pPr>
              <a:t>20.02.2025</a:t>
            </a:fld>
            <a:endParaRPr lang="de-DE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927350" y="6356350"/>
            <a:ext cx="72009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FB3DC6B9-B3A3-46B5-816B-5674C43566D6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310147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45859-9007-4620-93A0-4C7DA91BC46D}" type="datetime1">
              <a:rPr lang="de-DE" smtClean="0"/>
              <a:pPr>
                <a:defRPr/>
              </a:pPr>
              <a:t>20.02.2025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1532F-B9B7-4163-AF57-8C5F04EF0DF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25020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8936F8-5DE0-4965-BA6F-3496FA2E515E}" type="datetime1">
              <a:rPr lang="de-DE" smtClean="0"/>
              <a:pPr>
                <a:defRPr/>
              </a:pPr>
              <a:t>20.02.2025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89D5C9-675E-47AC-9A83-F78F08EA3A5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943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1FB7D-797B-4D5D-8E7B-C5F5C26727A0}" type="datetime1">
              <a:rPr lang="de-DE" smtClean="0"/>
              <a:pPr>
                <a:defRPr/>
              </a:pPr>
              <a:t>20.02.2025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A8059-4CCE-4537-9FA6-C468EDEE77B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1555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7FA04D-C3BD-4275-9505-10F210223421}" type="datetime1">
              <a:rPr lang="de-DE" smtClean="0"/>
              <a:pPr>
                <a:defRPr/>
              </a:pPr>
              <a:t>20.02.2025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8B0BC-629F-4903-8CBB-0F57DACEB56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6568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AE4A2-DFFD-4120-A2F6-43AD7E37039F}" type="datetime1">
              <a:rPr lang="de-DE" smtClean="0"/>
              <a:pPr>
                <a:defRPr/>
              </a:pPr>
              <a:t>20.02.2025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3BFA3-8964-4116-B0E6-F18FD0ACB18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373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8270E4-2FF5-18AE-BAC7-7DA0FD62B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06CB2F2-0B3B-CB60-A6AB-B4511D3015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97F1F99-F19C-6155-93F0-9552A15AE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F8D92-7900-469E-B5E7-150151744B5A}" type="datetimeFigureOut">
              <a:rPr lang="de-DE" smtClean="0"/>
              <a:t>20.02.2025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9671716-87A5-6EBD-0470-9C5F8E298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429CD01-EF4F-99AD-94CA-6FDE08D65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8F83-9376-43C4-BCE6-34DD5F9AD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08943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1D16B-F019-4B46-B3D4-F4F3C26C2359}" type="datetime1">
              <a:rPr lang="de-DE" smtClean="0"/>
              <a:pPr>
                <a:defRPr/>
              </a:pPr>
              <a:t>20.02.2025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D86B0-07EF-4BEC-83B0-F9B909D3A2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7427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09AB2-6555-4733-ADFA-645E446E360B}" type="datetime1">
              <a:rPr lang="de-DE" smtClean="0"/>
              <a:pPr>
                <a:defRPr/>
              </a:pPr>
              <a:t>20.02.2025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C99B7-372E-4AE5-A44B-E26C5E0240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35118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B11987-5A97-4142-ADC7-1CFB5797338B}" type="datetime1">
              <a:rPr lang="de-DE" smtClean="0"/>
              <a:pPr>
                <a:defRPr/>
              </a:pPr>
              <a:t>20.02.2025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5679D-3A42-48F7-A4D5-3BFF44D46C6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8681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4E85F-6032-4FBD-B41B-9B3E2DCE0A24}" type="datetime1">
              <a:rPr lang="de-DE" smtClean="0"/>
              <a:pPr>
                <a:defRPr/>
              </a:pPr>
              <a:t>20.02.2025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CA6A8-5C6E-4335-8F1B-34A74E253A1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857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2A38A6-D9C5-F9D9-EDC3-BA0B89D94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C947AAB-733F-0FAC-ABF7-5C97BC548E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EBA90A-AD02-A61A-5C29-8721AFED7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F8D92-7900-469E-B5E7-150151744B5A}" type="datetimeFigureOut">
              <a:rPr lang="de-DE" smtClean="0"/>
              <a:t>20.02.2025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5376B5-43FF-CF2D-0BCE-A2EFFE3F0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D29CFF1-3231-9E0F-605B-5E33E0915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8F83-9376-43C4-BCE6-34DD5F9AD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7282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D611CD-B5F3-60E5-2384-72C72914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17BD7EA-E295-3D1F-1640-E6E70E90A7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EBEE25E-A2B0-A04C-A9B0-69DEAE9A1B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8961546-7252-8A11-B6B2-F47A08F1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F8D92-7900-469E-B5E7-150151744B5A}" type="datetimeFigureOut">
              <a:rPr lang="de-DE" smtClean="0"/>
              <a:t>20.02.2025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563A0E3-9639-33D2-16D4-E2070261B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E0A4060-BD3A-83C9-7AF7-F6BED191A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8F83-9376-43C4-BCE6-34DD5F9AD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15120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FD16F09-CBD6-27E1-C18A-CE39874C3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207E7B-2D97-A42C-5EF8-3BC3EA3C8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8E300C-2734-B24B-B78E-3A280B2CA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81297B40-3C79-B7AF-89AF-99B363E7B3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AC735BA-B217-47BA-3831-317D139D3A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3DF573B4-8506-64AE-9208-573CC939B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F8D92-7900-469E-B5E7-150151744B5A}" type="datetimeFigureOut">
              <a:rPr lang="de-DE" smtClean="0"/>
              <a:t>20.02.2025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8AA7E44-7AFE-CF61-6B6B-82081ED01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F4A7BEB0-928B-6231-7125-581A6F29E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8F83-9376-43C4-BCE6-34DD5F9AD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7310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615133-4053-6289-EBB7-DD7495EB3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08065E4-CC17-5788-BA8A-477666D95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F8D92-7900-469E-B5E7-150151744B5A}" type="datetimeFigureOut">
              <a:rPr lang="de-DE" smtClean="0"/>
              <a:t>20.02.2025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FEB15BD-7FE4-96E0-0BF4-946965D4B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09F42D5-E0C8-9A2B-B2C6-C397ABB40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8F83-9376-43C4-BCE6-34DD5F9AD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33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686AEE7-3495-F348-B780-C4841FF97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F8D92-7900-469E-B5E7-150151744B5A}" type="datetimeFigureOut">
              <a:rPr lang="de-DE" smtClean="0"/>
              <a:t>20.02.2025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E72BE46-BB98-144A-6860-0ED8923D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4EBDAC6-B578-4D80-6183-BBBDC18E3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8F83-9376-43C4-BCE6-34DD5F9AD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362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6E8D50-05F3-B0C4-1F8A-31D77A69FE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26C9FB0-C680-1222-0DFA-C6A40BC93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857D339-1D5F-8903-39B7-F87909741C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90BE5DB-E8F6-8D0E-2481-200074438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F8D92-7900-469E-B5E7-150151744B5A}" type="datetimeFigureOut">
              <a:rPr lang="de-DE" smtClean="0"/>
              <a:t>20.02.2025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8F6DC77-8040-D3BC-D14D-AD48890030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47DBEBD-2058-6B4E-474E-0049C750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8F83-9376-43C4-BCE6-34DD5F9AD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430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0C4CBC-74D8-6A77-1845-71FE77EB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3A72C87E-A0E1-AA7B-CB13-982752895A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49E1684-1F6B-0CAB-095D-E5254AA935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B400763-B0C2-47C1-EB62-2564BB864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F8D92-7900-469E-B5E7-150151744B5A}" type="datetimeFigureOut">
              <a:rPr lang="de-DE" smtClean="0"/>
              <a:t>20.02.2025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2698F48-2C55-4F40-7E5A-07D513517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4CE3B59-AEBF-E566-CF65-EDE01C052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28F83-9376-43C4-BCE6-34DD5F9AD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5117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E20086E6-07FF-F5DB-527D-EDEE2F91C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E5C6F87-D031-1ACD-D573-CC730F341D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40568BB-ECF7-3658-EF7C-E40725D802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F8D92-7900-469E-B5E7-150151744B5A}" type="datetimeFigureOut">
              <a:rPr lang="de-DE" smtClean="0"/>
              <a:t>20.02.2025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E370ED3-62A5-85AC-D763-0B78735A23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7F349D-F3D9-815D-8CEB-FA5FFA23F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028F83-9376-43C4-BCE6-34DD5F9ADE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350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609600" y="908050"/>
            <a:ext cx="10972800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CBA993D-F6B5-441E-AD7E-2D7BE561C0A3}" type="datetime1">
              <a:rPr lang="de-DE" smtClean="0"/>
              <a:pPr>
                <a:defRPr/>
              </a:pPr>
              <a:t>20.02.2025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762342-E1E6-4CFE-839E-EF8734B2D7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0806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2.wmf"/><Relationship Id="rId7" Type="http://schemas.openxmlformats.org/officeDocument/2006/relationships/image" Target="../media/image12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schreckenbach@iwoev.or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>
            <a:extLst>
              <a:ext uri="{FF2B5EF4-FFF2-40B4-BE49-F238E27FC236}">
                <a16:creationId xmlns:a16="http://schemas.microsoft.com/office/drawing/2014/main" id="{8987E509-D8FA-F106-53B3-58DA46CE7841}"/>
              </a:ext>
            </a:extLst>
          </p:cNvPr>
          <p:cNvSpPr txBox="1"/>
          <p:nvPr/>
        </p:nvSpPr>
        <p:spPr>
          <a:xfrm>
            <a:off x="-84909" y="2975674"/>
            <a:ext cx="1209402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/>
              <a:t>ИНФОРМАЦИОННОЕ СОБРАНИЕ ЖИЛЬЦОВ</a:t>
            </a:r>
          </a:p>
          <a:p>
            <a:pPr algn="ctr"/>
            <a:endParaRPr lang="de-DE" sz="2000" dirty="0"/>
          </a:p>
          <a:p>
            <a:pPr algn="ctr"/>
            <a:endParaRPr lang="de-DE" dirty="0"/>
          </a:p>
          <a:p>
            <a:pPr algn="ctr"/>
            <a:r>
              <a:rPr lang="ru-RU" sz="3200" dirty="0"/>
              <a:t>Энергетическая модернизация жилого здания</a:t>
            </a:r>
            <a:br>
              <a:rPr lang="ru-RU" sz="3200" dirty="0"/>
            </a:br>
            <a:r>
              <a:rPr lang="ru-RU" sz="2000" dirty="0"/>
              <a:t>26-й микрорайон, ул. П. Сеитова, 10, г. Нукус, Республика Каракалпакста</a:t>
            </a:r>
            <a:r>
              <a:rPr lang="ru-RU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н</a:t>
            </a:r>
            <a:endParaRPr lang="ru-RU" sz="3200" dirty="0"/>
          </a:p>
          <a:p>
            <a:pPr algn="ctr"/>
            <a:r>
              <a:rPr lang="ru-RU" sz="3200" dirty="0"/>
              <a:t> </a:t>
            </a:r>
            <a:endParaRPr lang="ru-RU" sz="2400" dirty="0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0040891-CFE8-D2BC-2F75-F6B77E8D57D0}"/>
              </a:ext>
            </a:extLst>
          </p:cNvPr>
          <p:cNvSpPr txBox="1"/>
          <p:nvPr/>
        </p:nvSpPr>
        <p:spPr>
          <a:xfrm>
            <a:off x="5433893" y="5782494"/>
            <a:ext cx="14221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2</a:t>
            </a:r>
            <a:r>
              <a:rPr lang="de-DE" sz="2000" dirty="0"/>
              <a:t>1.02.2025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7F1C556F-EDB2-D23B-B3A9-6FCACA3381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0228"/>
            <a:ext cx="12192000" cy="437773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2318265A-6D2D-16EA-E87D-D0D424D5C5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400" y="914163"/>
            <a:ext cx="10693399" cy="2061511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F8A29E1-C0B3-E552-0F45-132429624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60400" cy="67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2">
            <a:extLst>
              <a:ext uri="{FF2B5EF4-FFF2-40B4-BE49-F238E27FC236}">
                <a16:creationId xmlns:a16="http://schemas.microsoft.com/office/drawing/2014/main" id="{3481CED8-E22B-1348-BEFD-89766A07F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87400" cy="4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1">
            <a:extLst>
              <a:ext uri="{FF2B5EF4-FFF2-40B4-BE49-F238E27FC236}">
                <a16:creationId xmlns:a16="http://schemas.microsoft.com/office/drawing/2014/main" id="{F8E03F92-3134-DB8D-3B53-1C17F54FFA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7" b="23029"/>
          <a:stretch>
            <a:fillRect/>
          </a:stretch>
        </p:blipFill>
        <p:spPr bwMode="auto">
          <a:xfrm>
            <a:off x="0" y="0"/>
            <a:ext cx="12573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AA7D193F-FD24-6255-72F8-DC613E007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7" t="13054" r="15067" b="12956"/>
          <a:stretch>
            <a:fillRect/>
          </a:stretch>
        </p:blipFill>
        <p:spPr bwMode="auto">
          <a:xfrm>
            <a:off x="0" y="0"/>
            <a:ext cx="1085850" cy="565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">
            <a:extLst>
              <a:ext uri="{FF2B5EF4-FFF2-40B4-BE49-F238E27FC236}">
                <a16:creationId xmlns:a16="http://schemas.microsoft.com/office/drawing/2014/main" id="{5ECE82AA-BA93-70D0-D881-0ECD48399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Рисунок 6" descr="https://nukus.uz/wp-content/themes/agrokimyo/assets/images/flag-gerb-kk.png">
            <a:extLst>
              <a:ext uri="{FF2B5EF4-FFF2-40B4-BE49-F238E27FC236}">
                <a16:creationId xmlns:a16="http://schemas.microsoft.com/office/drawing/2014/main" id="{5DFD1825-B1E9-F971-780F-1D32A73F4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0645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15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03"/>
    </mc:Choice>
    <mc:Fallback xmlns="">
      <p:transition spd="slow" advTm="480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Reihe, Diagramm, Screenshot enthält.&#10;&#10;KI-generierte Inhalte können fehlerhaft sein.">
            <a:extLst>
              <a:ext uri="{FF2B5EF4-FFF2-40B4-BE49-F238E27FC236}">
                <a16:creationId xmlns:a16="http://schemas.microsoft.com/office/drawing/2014/main" id="{53CBE04D-A5E5-9E8E-5ABF-2D2691D8A7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368253"/>
            <a:ext cx="10905066" cy="5507057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0901E042-4C75-5FA0-5CE7-09DD0FB8C22B}"/>
              </a:ext>
            </a:extLst>
          </p:cNvPr>
          <p:cNvSpPr txBox="1"/>
          <p:nvPr/>
        </p:nvSpPr>
        <p:spPr>
          <a:xfrm>
            <a:off x="6275936" y="5875310"/>
            <a:ext cx="52725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Источник: презентация </a:t>
            </a:r>
            <a:r>
              <a:rPr lang="en-GB" sz="1400" dirty="0"/>
              <a:t>GIZ, </a:t>
            </a:r>
            <a:r>
              <a:rPr lang="ru-RU" sz="1400" dirty="0"/>
              <a:t>конференция в Астане, 18.10.2024</a:t>
            </a:r>
            <a:endParaRPr lang="de-DE" sz="1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10D3D01-7295-05DC-F0C1-7A2AC0EA51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6336"/>
            <a:ext cx="12192000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08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743DDC-B4E2-C762-DA3C-12BACD137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766"/>
            <a:ext cx="10515600" cy="1325563"/>
          </a:xfrm>
        </p:spPr>
        <p:txBody>
          <a:bodyPr/>
          <a:lstStyle/>
          <a:p>
            <a:r>
              <a:rPr lang="ru-RU" sz="3000" b="1" dirty="0"/>
              <a:t>Повышение температуры - изменение климата</a:t>
            </a:r>
            <a:endParaRPr lang="de-DE" sz="3000" b="1" dirty="0"/>
          </a:p>
        </p:txBody>
      </p:sp>
      <p:pic>
        <p:nvPicPr>
          <p:cNvPr id="9" name="Inhaltsplatzhalter 8">
            <a:extLst>
              <a:ext uri="{FF2B5EF4-FFF2-40B4-BE49-F238E27FC236}">
                <a16:creationId xmlns:a16="http://schemas.microsoft.com/office/drawing/2014/main" id="{1689D885-A2CD-2006-3B9D-5158CD388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7943" y="1489373"/>
            <a:ext cx="7565572" cy="4255634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E2114FFF-A0BD-C6E8-DA4C-D8452F7E6590}"/>
              </a:ext>
            </a:extLst>
          </p:cNvPr>
          <p:cNvSpPr txBox="1"/>
          <p:nvPr/>
        </p:nvSpPr>
        <p:spPr>
          <a:xfrm>
            <a:off x="4858319" y="5762894"/>
            <a:ext cx="376988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400" dirty="0"/>
              <a:t>Фото: Айша Куанышбек/</a:t>
            </a:r>
            <a:r>
              <a:rPr lang="de-DE" sz="1400" dirty="0"/>
              <a:t>NewTimes.kz</a:t>
            </a:r>
            <a:r>
              <a:rPr lang="ru-RU" sz="1400" dirty="0"/>
              <a:t>, 2024г.</a:t>
            </a:r>
            <a:endParaRPr lang="de-DE" sz="140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A5B275D-D2DD-D419-18BD-74979535B2DC}"/>
              </a:ext>
            </a:extLst>
          </p:cNvPr>
          <p:cNvSpPr txBox="1"/>
          <p:nvPr/>
        </p:nvSpPr>
        <p:spPr>
          <a:xfrm>
            <a:off x="8628204" y="2378423"/>
            <a:ext cx="356379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Наводнения в Казахстане </a:t>
            </a:r>
          </a:p>
          <a:p>
            <a:r>
              <a:rPr lang="ru-RU" sz="2000" dirty="0"/>
              <a:t>в 2024 году</a:t>
            </a:r>
          </a:p>
          <a:p>
            <a:endParaRPr lang="ru-RU" sz="2000" dirty="0"/>
          </a:p>
          <a:p>
            <a:r>
              <a:rPr lang="ru-RU" sz="2000" dirty="0"/>
              <a:t> В течение </a:t>
            </a:r>
          </a:p>
          <a:p>
            <a:r>
              <a:rPr lang="ru-RU" sz="2000" dirty="0"/>
              <a:t>последних 80 лет страна</a:t>
            </a:r>
          </a:p>
          <a:p>
            <a:r>
              <a:rPr lang="ru-RU" sz="2000" dirty="0"/>
              <a:t>не видела ничего подобного</a:t>
            </a:r>
            <a:endParaRPr lang="de-DE" sz="20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5487ABE-32E8-1376-3F76-1DC059376D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6336"/>
            <a:ext cx="12192000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22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3D41FF-3F8F-05E3-6759-212C99E37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141"/>
            <a:ext cx="10515600" cy="1325563"/>
          </a:xfrm>
        </p:spPr>
        <p:txBody>
          <a:bodyPr>
            <a:normAutofit/>
          </a:bodyPr>
          <a:lstStyle/>
          <a:p>
            <a:r>
              <a:rPr lang="ru-RU" sz="3000" b="1" dirty="0"/>
              <a:t>Повышение температуры - изменение климата</a:t>
            </a:r>
            <a:endParaRPr lang="de-DE" sz="3000" b="1" dirty="0"/>
          </a:p>
        </p:txBody>
      </p:sp>
      <p:pic>
        <p:nvPicPr>
          <p:cNvPr id="4" name="Inhaltsplatzhalter 3">
            <a:extLst>
              <a:ext uri="{FF2B5EF4-FFF2-40B4-BE49-F238E27FC236}">
                <a16:creationId xmlns:a16="http://schemas.microsoft.com/office/drawing/2014/main" id="{61BB7FDD-F5F7-7281-B6DD-E0F34D9012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6914" y="1639094"/>
            <a:ext cx="6106886" cy="4071257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93994848-265B-97FC-CF5E-36D2EA8158E8}"/>
              </a:ext>
            </a:extLst>
          </p:cNvPr>
          <p:cNvSpPr txBox="1"/>
          <p:nvPr/>
        </p:nvSpPr>
        <p:spPr>
          <a:xfrm>
            <a:off x="9198429" y="5766125"/>
            <a:ext cx="23321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Источник: </a:t>
            </a:r>
            <a:r>
              <a:rPr lang="de-DE" sz="1400" dirty="0"/>
              <a:t>UzDaily.uz</a:t>
            </a:r>
            <a:r>
              <a:rPr lang="ru-RU" sz="1400" dirty="0"/>
              <a:t>, 2022</a:t>
            </a:r>
            <a:endParaRPr lang="de-DE" sz="14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BFA4EB1-E9EB-A76D-948B-86A876ACCEDF}"/>
              </a:ext>
            </a:extLst>
          </p:cNvPr>
          <p:cNvSpPr txBox="1"/>
          <p:nvPr/>
        </p:nvSpPr>
        <p:spPr>
          <a:xfrm>
            <a:off x="718457" y="2743522"/>
            <a:ext cx="4691743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200" b="1" dirty="0"/>
              <a:t>Ташкент, Узбекистан (UzDaily.uz)</a:t>
            </a:r>
          </a:p>
          <a:p>
            <a:r>
              <a:rPr lang="ru-RU" sz="2200" dirty="0"/>
              <a:t>Из-за деградации земель и изменения климата, засуха усиливается более быстрее и интенсивнее, что на 29% больше, чем в 2000 году</a:t>
            </a:r>
            <a:endParaRPr lang="de-DE" sz="22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8D05226-5482-A783-37CA-2C5E7F65E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6336"/>
            <a:ext cx="12192000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41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Ein Bild, das Text, Diagramm, Screenshot, Schrift enthält.&#10;&#10;KI-generierte Inhalte können fehlerhaft sein.">
            <a:extLst>
              <a:ext uri="{FF2B5EF4-FFF2-40B4-BE49-F238E27FC236}">
                <a16:creationId xmlns:a16="http://schemas.microsoft.com/office/drawing/2014/main" id="{647D3089-8C6A-8F22-70B4-AA7DC52D21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78628"/>
            <a:ext cx="10905066" cy="5070856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88BFFDD6-9713-B68D-B2B5-EF8125F895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6336"/>
            <a:ext cx="12192000" cy="461665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C0D455A8-2795-3B7F-0ED7-3C635BA310B7}"/>
              </a:ext>
            </a:extLst>
          </p:cNvPr>
          <p:cNvSpPr txBox="1"/>
          <p:nvPr/>
        </p:nvSpPr>
        <p:spPr>
          <a:xfrm>
            <a:off x="8752115" y="5994269"/>
            <a:ext cx="22859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0" i="0" dirty="0">
                <a:solidFill>
                  <a:srgbClr val="040C2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© </a:t>
            </a:r>
            <a:r>
              <a:rPr lang="de-DE" sz="1400" dirty="0">
                <a:latin typeface="Calibri" panose="020F0502020204030204" pitchFamily="34" charset="0"/>
                <a:cs typeface="Calibri" panose="020F0502020204030204" pitchFamily="34" charset="0"/>
              </a:rPr>
              <a:t>Statista, Germany, 2024</a:t>
            </a:r>
            <a:endParaRPr lang="de-DE" sz="1400" dirty="0"/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C5DAD78B-01A7-2421-4E27-26C6B84995C6}"/>
              </a:ext>
            </a:extLst>
          </p:cNvPr>
          <p:cNvSpPr txBox="1">
            <a:spLocks/>
          </p:cNvSpPr>
          <p:nvPr/>
        </p:nvSpPr>
        <p:spPr>
          <a:xfrm>
            <a:off x="948240" y="395820"/>
            <a:ext cx="9994333" cy="54548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200" b="1" dirty="0">
                <a:ea typeface="+mj-ea"/>
                <a:cs typeface="+mj-cs"/>
              </a:rPr>
              <a:t>Выбросы СО </a:t>
            </a:r>
            <a:r>
              <a:rPr lang="ru-RU" sz="3200" b="1" baseline="-25000" dirty="0">
                <a:ea typeface="+mj-ea"/>
                <a:cs typeface="+mj-cs"/>
              </a:rPr>
              <a:t>2</a:t>
            </a:r>
            <a:endParaRPr lang="de-DE" sz="3200" b="1" baseline="-25000" dirty="0"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777089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CC9FB0-7A95-D685-7D48-9F3F3B890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531" y="1071937"/>
            <a:ext cx="9604956" cy="545488"/>
          </a:xfrm>
        </p:spPr>
        <p:txBody>
          <a:bodyPr/>
          <a:lstStyle/>
          <a:p>
            <a:r>
              <a:rPr lang="ru-RU" dirty="0"/>
              <a:t>Жилые дома в Восточной Европе и Центральной Азии</a:t>
            </a: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832DD60-5B48-56B5-B3D0-BF12FC481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245" y="1463303"/>
            <a:ext cx="10675509" cy="4778828"/>
          </a:xfrm>
          <a:prstGeom prst="rect">
            <a:avLst/>
          </a:prstGeom>
        </p:spPr>
      </p:pic>
      <p:sp>
        <p:nvSpPr>
          <p:cNvPr id="7" name="Textplatzhalter 3">
            <a:extLst>
              <a:ext uri="{FF2B5EF4-FFF2-40B4-BE49-F238E27FC236}">
                <a16:creationId xmlns:a16="http://schemas.microsoft.com/office/drawing/2014/main" id="{9EE88531-7547-5363-1EBE-CEDA01B6FB85}"/>
              </a:ext>
            </a:extLst>
          </p:cNvPr>
          <p:cNvSpPr txBox="1">
            <a:spLocks/>
          </p:cNvSpPr>
          <p:nvPr/>
        </p:nvSpPr>
        <p:spPr>
          <a:xfrm>
            <a:off x="871531" y="443945"/>
            <a:ext cx="9994333" cy="5454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b="1" dirty="0">
                <a:ea typeface="+mj-ea"/>
                <a:cs typeface="+mj-cs"/>
              </a:rPr>
              <a:t>Необходимо энергетически модернизировать жилфонд</a:t>
            </a:r>
            <a:endParaRPr lang="de-DE" sz="3200" b="1" dirty="0">
              <a:ea typeface="+mj-ea"/>
              <a:cs typeface="+mj-cs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94A9B7F9-72D5-450D-A96E-6EB61C975E91}"/>
              </a:ext>
            </a:extLst>
          </p:cNvPr>
          <p:cNvSpPr txBox="1"/>
          <p:nvPr/>
        </p:nvSpPr>
        <p:spPr>
          <a:xfrm>
            <a:off x="7271657" y="5934354"/>
            <a:ext cx="2256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©Фото </a:t>
            </a:r>
            <a:r>
              <a:rPr lang="en-GB" sz="1400" dirty="0"/>
              <a:t>IWO e.V., </a:t>
            </a:r>
            <a:r>
              <a:rPr lang="ru-RU" sz="1400" dirty="0"/>
              <a:t>Германия</a:t>
            </a:r>
            <a:endParaRPr lang="de-DE" sz="14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69DDB56-9B70-2F2F-CE08-29F2DD0FA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6336"/>
            <a:ext cx="12192000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57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F1DC1B5-1390-7172-DAEF-B607AD7E9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343" b="2968"/>
          <a:stretch/>
        </p:blipFill>
        <p:spPr bwMode="auto">
          <a:xfrm>
            <a:off x="20" y="10"/>
            <a:ext cx="12191979" cy="5486390"/>
          </a:xfrm>
          <a:prstGeom prst="rect">
            <a:avLst/>
          </a:prstGeom>
          <a:noFill/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A01E460-1371-7A3D-9D57-CDF3CAD2C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6" y="5746071"/>
            <a:ext cx="7015499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000" b="1" dirty="0" err="1"/>
              <a:t>Серийный</a:t>
            </a:r>
            <a:r>
              <a:rPr lang="en-US" sz="3000" b="1" dirty="0"/>
              <a:t> </a:t>
            </a:r>
            <a:r>
              <a:rPr lang="en-US" sz="3000" b="1" dirty="0" err="1"/>
              <a:t>жилой</a:t>
            </a:r>
            <a:r>
              <a:rPr lang="en-US" sz="3000" b="1" dirty="0"/>
              <a:t> </a:t>
            </a:r>
            <a:r>
              <a:rPr lang="en-US" sz="3000" b="1" dirty="0" err="1"/>
              <a:t>фонд</a:t>
            </a:r>
            <a:r>
              <a:rPr lang="en-US" sz="3000" b="1" dirty="0"/>
              <a:t> г. </a:t>
            </a:r>
            <a:r>
              <a:rPr lang="en-US" sz="3000" b="1" dirty="0" err="1"/>
              <a:t>Берлина</a:t>
            </a:r>
            <a:endParaRPr lang="en-US" sz="30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7EDEF64-27DA-92E6-81D3-ECB81B401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05056" y="5746071"/>
            <a:ext cx="4114801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 sz="1600"/>
              <a:t>Источник: Центр компетенции по крупным жилым массивам / Kompetenzzentrum Großsiedlungen e. V., Berlin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42F939D0-9D91-32AD-7EB6-0E453B48706B}"/>
              </a:ext>
            </a:extLst>
          </p:cNvPr>
          <p:cNvSpPr txBox="1"/>
          <p:nvPr/>
        </p:nvSpPr>
        <p:spPr>
          <a:xfrm>
            <a:off x="348343" y="3621276"/>
            <a:ext cx="4418197" cy="12434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6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5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 %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комплексно санированы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25 %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частично санированы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1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0</a:t>
            </a:r>
            <a:r>
              <a:rPr kumimoji="0" lang="en-GB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 % </a:t>
            </a: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ptos Display" panose="020B0004020202020204" pitchFamily="34" charset="0"/>
                <a:cs typeface="Arial" charset="0"/>
              </a:rPr>
              <a:t>не санировано</a:t>
            </a:r>
            <a:endParaRPr lang="de-DE" b="1" dirty="0">
              <a:solidFill>
                <a:schemeClr val="bg1"/>
              </a:solidFill>
              <a:latin typeface="Aptos Display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65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4D162D-E8DC-D0CA-B04B-3EF6981EB2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-81189"/>
            <a:ext cx="10515600" cy="1325563"/>
          </a:xfrm>
        </p:spPr>
        <p:txBody>
          <a:bodyPr/>
          <a:lstStyle/>
          <a:p>
            <a:r>
              <a:rPr lang="ru-RU" sz="3000" b="1" dirty="0"/>
              <a:t>Комплексная энергетическая модернизация</a:t>
            </a:r>
            <a:endParaRPr lang="de-DE" sz="30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440A0F7-0BB7-DEEA-D270-100FCFDB3E5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3F68036-7E32-0DA5-A57E-A7F526941E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Picture 5" descr="Fassade alt">
            <a:extLst>
              <a:ext uri="{FF2B5EF4-FFF2-40B4-BE49-F238E27FC236}">
                <a16:creationId xmlns:a16="http://schemas.microsoft.com/office/drawing/2014/main" id="{DBD69F49-21F2-C7D1-D245-950F5BFF2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36" y="1806967"/>
            <a:ext cx="5212864" cy="368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Fassade neu 1">
            <a:extLst>
              <a:ext uri="{FF2B5EF4-FFF2-40B4-BE49-F238E27FC236}">
                <a16:creationId xmlns:a16="http://schemas.microsoft.com/office/drawing/2014/main" id="{D2E7F421-7CCA-7F16-EB08-E9CC5C0B3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97"/>
          <a:stretch>
            <a:fillRect/>
          </a:stretch>
        </p:blipFill>
        <p:spPr bwMode="auto">
          <a:xfrm>
            <a:off x="6172200" y="1788310"/>
            <a:ext cx="5231344" cy="3720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15">
            <a:extLst>
              <a:ext uri="{FF2B5EF4-FFF2-40B4-BE49-F238E27FC236}">
                <a16:creationId xmlns:a16="http://schemas.microsoft.com/office/drawing/2014/main" id="{DFBE9EB5-2705-1C9F-AEA2-E5D3949D38ED}"/>
              </a:ext>
            </a:extLst>
          </p:cNvPr>
          <p:cNvSpPr txBox="1"/>
          <p:nvPr/>
        </p:nvSpPr>
        <p:spPr>
          <a:xfrm>
            <a:off x="8400256" y="5186096"/>
            <a:ext cx="1452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40C28"/>
                </a:solidFill>
                <a:effectLst/>
                <a:uLnTx/>
                <a:uFillTx/>
                <a:latin typeface="Calibri"/>
              </a:rPr>
              <a:t>©</a:t>
            </a:r>
            <a:r>
              <a:rPr kumimoji="0" lang="de-DE" sz="1800" b="0" i="0" u="none" strike="noStrike" kern="0" cap="none" spc="0" normalizeH="0" baseline="0" noProof="0" dirty="0">
                <a:ln>
                  <a:noFill/>
                </a:ln>
                <a:solidFill>
                  <a:srgbClr val="040C28"/>
                </a:solidFill>
                <a:effectLst/>
                <a:uLnTx/>
                <a:uFillTx/>
                <a:latin typeface="Calibri"/>
              </a:rPr>
              <a:t>IPBB GmbH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8" name="Textfeld 15">
            <a:extLst>
              <a:ext uri="{FF2B5EF4-FFF2-40B4-BE49-F238E27FC236}">
                <a16:creationId xmlns:a16="http://schemas.microsoft.com/office/drawing/2014/main" id="{26A67510-17DC-3C9D-D0F1-6A4A0AA12324}"/>
              </a:ext>
            </a:extLst>
          </p:cNvPr>
          <p:cNvSpPr txBox="1"/>
          <p:nvPr/>
        </p:nvSpPr>
        <p:spPr>
          <a:xfrm>
            <a:off x="9577467" y="5540039"/>
            <a:ext cx="19287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40C28"/>
                </a:solidFill>
                <a:effectLst/>
                <a:uLnTx/>
                <a:uFillTx/>
                <a:latin typeface="Calibri"/>
              </a:rPr>
              <a:t>©</a:t>
            </a:r>
            <a:r>
              <a:rPr kumimoji="0" lang="de-DE" sz="1400" b="0" i="0" u="none" strike="noStrike" kern="0" cap="none" spc="0" normalizeH="0" baseline="0" noProof="0" dirty="0">
                <a:ln>
                  <a:noFill/>
                </a:ln>
                <a:solidFill>
                  <a:srgbClr val="040C28"/>
                </a:solidFill>
                <a:effectLst/>
                <a:uLnTx/>
                <a:uFillTx/>
                <a:latin typeface="Calibri"/>
              </a:rPr>
              <a:t>IPBB GmbH</a:t>
            </a:r>
            <a:r>
              <a:rPr kumimoji="0" lang="ru-RU" sz="1400" b="0" i="0" u="none" strike="noStrike" kern="0" cap="none" spc="0" normalizeH="0" baseline="0" noProof="0" dirty="0">
                <a:ln>
                  <a:noFill/>
                </a:ln>
                <a:solidFill>
                  <a:srgbClr val="040C28"/>
                </a:solidFill>
                <a:effectLst/>
                <a:uLnTx/>
                <a:uFillTx/>
                <a:latin typeface="Calibri"/>
              </a:rPr>
              <a:t>, г.Берлин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9324028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0D553E-4335-446C-A350-39EEFDC44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ru-RU" sz="3000" b="1" dirty="0"/>
              <a:t>Стратегия для энергетической модернизации зданий</a:t>
            </a:r>
            <a:endParaRPr lang="de-DE" sz="30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A9837A3-BDAB-DB37-1DE4-3DA7F16FA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2371" y="165929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dirty="0"/>
              <a:t>4 необходимые предпосылки для широкомасштабной модернизации </a:t>
            </a:r>
          </a:p>
          <a:p>
            <a:endParaRPr lang="ru-RU" sz="2200" dirty="0"/>
          </a:p>
          <a:p>
            <a:r>
              <a:rPr lang="ru-RU" sz="2200" dirty="0"/>
              <a:t>Правовые рамки</a:t>
            </a:r>
          </a:p>
          <a:p>
            <a:r>
              <a:rPr lang="ru-RU" sz="2200" dirty="0"/>
              <a:t>Финансовые программы поддержки для собственников жилья </a:t>
            </a:r>
          </a:p>
          <a:p>
            <a:r>
              <a:rPr lang="ru-RU" sz="2200" dirty="0"/>
              <a:t>Подготовка специалистов, повышение квалификации</a:t>
            </a:r>
          </a:p>
          <a:p>
            <a:r>
              <a:rPr lang="ru-RU" sz="2200" dirty="0"/>
              <a:t>Информационная кампания</a:t>
            </a:r>
          </a:p>
          <a:p>
            <a:endParaRPr lang="de-DE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E2C3AC49-887D-FD25-A485-453DA345C5A4}"/>
              </a:ext>
            </a:extLst>
          </p:cNvPr>
          <p:cNvSpPr/>
          <p:nvPr/>
        </p:nvSpPr>
        <p:spPr>
          <a:xfrm>
            <a:off x="3439210" y="4301491"/>
            <a:ext cx="4997218" cy="132343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60000" dist="29997" dir="5400000" sy="-100000" algn="bl" rotWithShape="0"/>
                </a:effectLst>
              </a:rPr>
              <a:t>стратегия</a:t>
            </a:r>
            <a:endParaRPr lang="de-DE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6B7447B-3B74-0A85-673E-71FC48961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6336"/>
            <a:ext cx="12192000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083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111189-C04D-AD6F-BD0F-E1DC69289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8302"/>
            <a:ext cx="10515600" cy="1325563"/>
          </a:xfrm>
        </p:spPr>
        <p:txBody>
          <a:bodyPr/>
          <a:lstStyle/>
          <a:p>
            <a:r>
              <a:rPr lang="ru-RU" sz="3000" b="1" dirty="0"/>
              <a:t>Пилотная фаза ─ важно для развития стратегии</a:t>
            </a:r>
            <a:br>
              <a:rPr lang="de-DE" sz="3000" b="1" dirty="0"/>
            </a:br>
            <a:endParaRPr lang="de-DE" sz="3000" b="1" dirty="0"/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FF8FC8B9-E866-051F-BDDE-344289F0CA97}"/>
              </a:ext>
            </a:extLst>
          </p:cNvPr>
          <p:cNvSpPr txBox="1">
            <a:spLocks noGrp="1" noChangeArrowheads="1"/>
          </p:cNvSpPr>
          <p:nvPr>
            <p:ph idx="1"/>
          </p:nvPr>
        </p:nvSpPr>
        <p:spPr bwMode="auto">
          <a:xfrm>
            <a:off x="985157" y="1509939"/>
            <a:ext cx="10221685" cy="230723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ru-RU" altLang="de-DE" sz="2200" dirty="0">
                <a:latin typeface="+mn-lt"/>
              </a:rPr>
              <a:t>В каком состоянии находится  фонд зданий</a:t>
            </a:r>
            <a:r>
              <a:rPr lang="de-DE" altLang="de-DE" sz="2200" dirty="0">
                <a:latin typeface="+mn-lt"/>
              </a:rPr>
              <a:t>?</a:t>
            </a:r>
            <a:r>
              <a:rPr lang="ru-RU" altLang="de-DE" sz="2200" dirty="0">
                <a:latin typeface="+mn-lt"/>
              </a:rPr>
              <a:t> </a:t>
            </a:r>
          </a:p>
          <a:p>
            <a:r>
              <a:rPr lang="ru-RU" altLang="de-DE" sz="2200" dirty="0">
                <a:latin typeface="+mn-lt"/>
              </a:rPr>
              <a:t>Социальный состав собственников</a:t>
            </a:r>
            <a:r>
              <a:rPr lang="de-DE" altLang="de-DE" sz="2200" dirty="0">
                <a:latin typeface="+mn-lt"/>
              </a:rPr>
              <a:t>?</a:t>
            </a:r>
            <a:r>
              <a:rPr lang="ru-RU" altLang="de-DE" sz="2200" dirty="0">
                <a:latin typeface="+mn-lt"/>
              </a:rPr>
              <a:t> Сколько они могут платить за модернизацию?</a:t>
            </a:r>
          </a:p>
          <a:p>
            <a:r>
              <a:rPr lang="ru-RU" altLang="de-DE" sz="2200" dirty="0">
                <a:latin typeface="+mn-lt"/>
              </a:rPr>
              <a:t>Как организовать процесс реализации проекта - кто поможет жильцам осуществлять менеджмент (контроль качества)?</a:t>
            </a:r>
          </a:p>
          <a:p>
            <a:r>
              <a:rPr lang="ru-RU" altLang="de-DE" sz="2200" dirty="0">
                <a:latin typeface="+mn-lt"/>
              </a:rPr>
              <a:t>Насколько подготовлены специалисты - энергоаудиторы, проектировщики</a:t>
            </a:r>
            <a:endParaRPr lang="de-DE" sz="22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272430D-798C-9937-86F2-CBCDE077B49C}"/>
              </a:ext>
            </a:extLst>
          </p:cNvPr>
          <p:cNvSpPr/>
          <p:nvPr/>
        </p:nvSpPr>
        <p:spPr>
          <a:xfrm>
            <a:off x="3450097" y="4120696"/>
            <a:ext cx="4779503" cy="1323439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  <a:reflection blurRad="6350" stA="60000" endA="900" endPos="60000" dist="29997" dir="5400000" sy="-100000" algn="bl" rotWithShape="0"/>
                </a:effectLst>
              </a:rPr>
              <a:t>практика</a:t>
            </a:r>
            <a:endParaRPr lang="de-DE" sz="8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  <a:reflection blurRad="6350" stA="60000" endA="900" endPos="60000" dist="29997" dir="5400000" sy="-100000" algn="bl" rotWithShape="0"/>
              </a:effectLst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1BF3DB6-967A-1D92-67EF-62E0BEA5F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6336"/>
            <a:ext cx="12192000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26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9D821-683E-48BB-7C41-227C4A0D5F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08FD3F-D15E-4C2B-2D6D-E03B93504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0842" y="-111690"/>
            <a:ext cx="10515600" cy="1325563"/>
          </a:xfrm>
        </p:spPr>
        <p:txBody>
          <a:bodyPr>
            <a:normAutofit/>
          </a:bodyPr>
          <a:lstStyle/>
          <a:p>
            <a:r>
              <a:rPr lang="ru-RU" sz="3000" b="1" dirty="0"/>
              <a:t>Высокая приватизация жилого фонда</a:t>
            </a:r>
            <a:endParaRPr lang="de-DE" sz="3000" b="1" dirty="0"/>
          </a:p>
        </p:txBody>
      </p:sp>
      <p:pic>
        <p:nvPicPr>
          <p:cNvPr id="3" name="Grafik 12" descr="Ein Bild, das Text, Screenshot, Zahl, Diagramm enthält.&#10;&#10;Automatisch generierte Beschreibung">
            <a:extLst>
              <a:ext uri="{FF2B5EF4-FFF2-40B4-BE49-F238E27FC236}">
                <a16:creationId xmlns:a16="http://schemas.microsoft.com/office/drawing/2014/main" id="{0DE1E35C-173A-244A-FFC3-BE99904C11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034" y="1499679"/>
            <a:ext cx="8448636" cy="489665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E9F79D8E-DE5C-06D6-E805-CDE4F064B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6336"/>
            <a:ext cx="12192000" cy="461665"/>
          </a:xfrm>
          <a:prstGeom prst="rect">
            <a:avLst/>
          </a:prstGeom>
        </p:spPr>
      </p:pic>
      <p:sp>
        <p:nvSpPr>
          <p:cNvPr id="10" name="Prostokąt zaokrąglony 8">
            <a:extLst>
              <a:ext uri="{FF2B5EF4-FFF2-40B4-BE49-F238E27FC236}">
                <a16:creationId xmlns:a16="http://schemas.microsoft.com/office/drawing/2014/main" id="{678853E8-0A3E-CC24-7AF2-714FDDBCD045}"/>
              </a:ext>
            </a:extLst>
          </p:cNvPr>
          <p:cNvSpPr/>
          <p:nvPr/>
        </p:nvSpPr>
        <p:spPr>
          <a:xfrm>
            <a:off x="980842" y="1398381"/>
            <a:ext cx="8588828" cy="5815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200" dirty="0">
                <a:solidFill>
                  <a:prstClr val="black"/>
                </a:solidFill>
                <a:latin typeface="+mj-lt"/>
              </a:rPr>
              <a:t>Страны Центральной Азии по доле частных домовладений</a:t>
            </a:r>
            <a:r>
              <a:rPr lang="de-DE" sz="2200" dirty="0">
                <a:solidFill>
                  <a:prstClr val="black"/>
                </a:solidFill>
                <a:latin typeface="+mj-lt"/>
              </a:rPr>
              <a:t>, 2023 (%)</a:t>
            </a:r>
            <a:endParaRPr lang="ru-RU" sz="2200" dirty="0">
              <a:solidFill>
                <a:prstClr val="black"/>
              </a:solidFill>
              <a:latin typeface="+mj-lt"/>
            </a:endParaRPr>
          </a:p>
          <a:p>
            <a:pPr algn="ctr"/>
            <a:endParaRPr lang="pl-BY" sz="1050" dirty="0"/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F0130A4-048F-B4ED-227D-C9DD44324931}"/>
              </a:ext>
            </a:extLst>
          </p:cNvPr>
          <p:cNvSpPr txBox="1"/>
          <p:nvPr/>
        </p:nvSpPr>
        <p:spPr>
          <a:xfrm>
            <a:off x="9476947" y="2714056"/>
            <a:ext cx="242751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prstClr val="black"/>
                </a:solidFill>
                <a:latin typeface="+mj-lt"/>
              </a:rPr>
              <a:t>финансовые проблемы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solidFill>
                  <a:prstClr val="black"/>
                </a:solidFill>
                <a:latin typeface="+mj-lt"/>
              </a:rPr>
              <a:t>длительность принятия</a:t>
            </a:r>
          </a:p>
          <a:p>
            <a:r>
              <a:rPr lang="ru-RU" sz="2200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sz="2200" dirty="0">
                <a:solidFill>
                  <a:prstClr val="black"/>
                </a:solidFill>
                <a:latin typeface="+mj-lt"/>
              </a:rPr>
              <a:t>      </a:t>
            </a:r>
            <a:r>
              <a:rPr lang="ru-RU" sz="2200" dirty="0">
                <a:solidFill>
                  <a:prstClr val="black"/>
                </a:solidFill>
                <a:latin typeface="+mj-lt"/>
              </a:rPr>
              <a:t>решений</a:t>
            </a:r>
          </a:p>
        </p:txBody>
      </p:sp>
    </p:spTree>
    <p:extLst>
      <p:ext uri="{BB962C8B-B14F-4D97-AF65-F5344CB8AC3E}">
        <p14:creationId xmlns:p14="http://schemas.microsoft.com/office/powerpoint/2010/main" val="1501921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CCC4BA0-1298-4DBD-86F1-B51D8C9D3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D97B42-5439-BF42-E05E-E820B0D3C4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392" y="1457983"/>
            <a:ext cx="5427526" cy="459404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US" sz="1100" dirty="0"/>
          </a:p>
          <a:p>
            <a:r>
              <a:rPr lang="en-US" sz="2100" b="1" dirty="0" err="1"/>
              <a:t>основана</a:t>
            </a:r>
            <a:r>
              <a:rPr lang="en-US" sz="2100" b="1" dirty="0"/>
              <a:t> в 2001 </a:t>
            </a:r>
            <a:r>
              <a:rPr lang="en-US" sz="2100" b="1" dirty="0" err="1"/>
              <a:t>году</a:t>
            </a:r>
            <a:r>
              <a:rPr lang="en-US" sz="2100" b="1" dirty="0"/>
              <a:t> </a:t>
            </a:r>
            <a:r>
              <a:rPr lang="en-US" sz="2100" b="1" dirty="0" err="1"/>
              <a:t>по</a:t>
            </a:r>
            <a:r>
              <a:rPr lang="en-US" sz="2100" b="1" dirty="0"/>
              <a:t> </a:t>
            </a:r>
            <a:r>
              <a:rPr lang="en-US" sz="2100" b="1" dirty="0" err="1"/>
              <a:t>инициативе</a:t>
            </a:r>
            <a:r>
              <a:rPr lang="en-US" sz="2100" b="1" dirty="0"/>
              <a:t> </a:t>
            </a:r>
            <a:r>
              <a:rPr lang="en-US" sz="2100" b="1" dirty="0" err="1"/>
              <a:t>Федерального</a:t>
            </a:r>
            <a:r>
              <a:rPr lang="en-US" sz="2100" b="1" dirty="0"/>
              <a:t> </a:t>
            </a:r>
            <a:r>
              <a:rPr lang="en-US" sz="2100" b="1" dirty="0" err="1"/>
              <a:t>министерства</a:t>
            </a:r>
            <a:r>
              <a:rPr lang="en-US" sz="2100" b="1" dirty="0"/>
              <a:t> </a:t>
            </a:r>
            <a:r>
              <a:rPr lang="en-US" sz="2100" b="1" dirty="0" err="1"/>
              <a:t>строительства</a:t>
            </a:r>
            <a:r>
              <a:rPr lang="en-US" sz="2100" b="1" dirty="0"/>
              <a:t> </a:t>
            </a:r>
            <a:r>
              <a:rPr lang="en-US" sz="2100" b="1" dirty="0" err="1"/>
              <a:t>как</a:t>
            </a:r>
            <a:r>
              <a:rPr lang="en-US" sz="2100" b="1" dirty="0"/>
              <a:t> </a:t>
            </a:r>
            <a:r>
              <a:rPr lang="en-US" sz="2100" b="1" dirty="0" err="1"/>
              <a:t>негосударственная</a:t>
            </a:r>
            <a:r>
              <a:rPr lang="ru-RU" sz="2100" b="1" dirty="0"/>
              <a:t> / некоммерческая</a:t>
            </a:r>
            <a:r>
              <a:rPr lang="en-US" sz="2100" b="1" dirty="0"/>
              <a:t> </a:t>
            </a:r>
            <a:r>
              <a:rPr lang="en-US" sz="2100" b="1" dirty="0" err="1"/>
              <a:t>организация</a:t>
            </a:r>
            <a:r>
              <a:rPr lang="en-US" sz="2100" b="1" dirty="0"/>
              <a:t> с </a:t>
            </a:r>
            <a:r>
              <a:rPr lang="en-US" sz="2100" b="1" dirty="0" err="1"/>
              <a:t>целью</a:t>
            </a:r>
            <a:r>
              <a:rPr lang="en-US" sz="2100" b="1" dirty="0"/>
              <a:t>:</a:t>
            </a:r>
            <a:endParaRPr lang="ru-RU" sz="2100" b="1" dirty="0"/>
          </a:p>
          <a:p>
            <a:endParaRPr lang="en-US" sz="2100" b="1" dirty="0"/>
          </a:p>
          <a:p>
            <a:r>
              <a:rPr lang="en-US" sz="2100" dirty="0" err="1"/>
              <a:t>поддержки</a:t>
            </a:r>
            <a:r>
              <a:rPr lang="en-US" sz="2100" dirty="0"/>
              <a:t> </a:t>
            </a:r>
            <a:r>
              <a:rPr lang="en-US" sz="2100" dirty="0" err="1"/>
              <a:t>устойчивого</a:t>
            </a:r>
            <a:r>
              <a:rPr lang="en-US" sz="2100" dirty="0"/>
              <a:t> </a:t>
            </a:r>
            <a:r>
              <a:rPr lang="en-US" sz="2100" dirty="0" err="1"/>
              <a:t>городского</a:t>
            </a:r>
            <a:r>
              <a:rPr lang="en-US" sz="2100" dirty="0"/>
              <a:t> развития в </a:t>
            </a:r>
            <a:r>
              <a:rPr lang="en-US" sz="2100" dirty="0" err="1"/>
              <a:t>проектных</a:t>
            </a:r>
            <a:r>
              <a:rPr lang="en-US" sz="2100" dirty="0"/>
              <a:t> </a:t>
            </a:r>
            <a:r>
              <a:rPr lang="en-US" sz="2100" dirty="0" err="1"/>
              <a:t>регионах</a:t>
            </a:r>
            <a:endParaRPr lang="en-US" sz="2100" dirty="0"/>
          </a:p>
          <a:p>
            <a:r>
              <a:rPr lang="en-US" sz="2100" dirty="0" err="1"/>
              <a:t>улучшения</a:t>
            </a:r>
            <a:r>
              <a:rPr lang="en-US" sz="2100" dirty="0"/>
              <a:t> </a:t>
            </a:r>
            <a:r>
              <a:rPr lang="en-US" sz="2100" dirty="0" err="1"/>
              <a:t>условий</a:t>
            </a:r>
            <a:r>
              <a:rPr lang="en-US" sz="2100" dirty="0"/>
              <a:t> </a:t>
            </a:r>
            <a:r>
              <a:rPr lang="en-US" sz="2100" dirty="0" err="1"/>
              <a:t>жизни</a:t>
            </a:r>
            <a:r>
              <a:rPr lang="en-US" sz="2100" dirty="0"/>
              <a:t> и </a:t>
            </a:r>
            <a:r>
              <a:rPr lang="en-US" sz="2100" dirty="0" err="1"/>
              <a:t>проживания</a:t>
            </a:r>
            <a:r>
              <a:rPr lang="en-US" sz="2100" dirty="0"/>
              <a:t> в </a:t>
            </a:r>
            <a:r>
              <a:rPr lang="en-US" sz="2100" dirty="0" err="1"/>
              <a:t>проектных</a:t>
            </a:r>
            <a:r>
              <a:rPr lang="en-US" sz="2100" dirty="0"/>
              <a:t> </a:t>
            </a:r>
            <a:r>
              <a:rPr lang="en-US" sz="2100" dirty="0" err="1"/>
              <a:t>регионах</a:t>
            </a:r>
            <a:r>
              <a:rPr lang="en-US" sz="2100" dirty="0"/>
              <a:t> </a:t>
            </a:r>
            <a:endParaRPr lang="ru-RU" sz="2100" dirty="0"/>
          </a:p>
          <a:p>
            <a:pPr marL="0" indent="0">
              <a:buNone/>
            </a:pPr>
            <a:endParaRPr lang="en-US" sz="2100" dirty="0"/>
          </a:p>
          <a:p>
            <a:endParaRPr lang="en-US" sz="1100" dirty="0"/>
          </a:p>
        </p:txBody>
      </p:sp>
      <p:pic>
        <p:nvPicPr>
          <p:cNvPr id="7" name="Grafik 6" descr="Ein Bild, das Diagramm, Kreis, Design enthält.&#10;&#10;KI-generierte Inhalte können fehlerhaft sein.">
            <a:extLst>
              <a:ext uri="{FF2B5EF4-FFF2-40B4-BE49-F238E27FC236}">
                <a16:creationId xmlns:a16="http://schemas.microsoft.com/office/drawing/2014/main" id="{8EAC0DB6-C571-263F-F0F5-12565078DA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7047513" y="1457983"/>
            <a:ext cx="4443447" cy="4443447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BC7B8FDC-5599-CC31-F264-A525F05A0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143188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/>
              <a:t>Инициатива «Жилищное хозяйство в Восточной Европе» (ИВО)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7361992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EE743FF-A388-EB10-964B-1D25764710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1814" y="1478042"/>
            <a:ext cx="10515600" cy="4351338"/>
          </a:xfrm>
        </p:spPr>
        <p:txBody>
          <a:bodyPr/>
          <a:lstStyle/>
          <a:p>
            <a:endParaRPr lang="de-DE" dirty="0"/>
          </a:p>
        </p:txBody>
      </p:sp>
      <p:pic>
        <p:nvPicPr>
          <p:cNvPr id="4" name="Picture 5" descr="MCj00902300000[1]">
            <a:extLst>
              <a:ext uri="{FF2B5EF4-FFF2-40B4-BE49-F238E27FC236}">
                <a16:creationId xmlns:a16="http://schemas.microsoft.com/office/drawing/2014/main" id="{D12E104F-2CD8-D2FC-E5BE-450E4D854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2607" y="2231510"/>
            <a:ext cx="2112849" cy="1642385"/>
          </a:xfrm>
          <a:prstGeom prst="rect">
            <a:avLst/>
          </a:prstGeom>
          <a:noFill/>
        </p:spPr>
      </p:pic>
      <p:pic>
        <p:nvPicPr>
          <p:cNvPr id="5" name="Picture 6" descr="j0300840">
            <a:extLst>
              <a:ext uri="{FF2B5EF4-FFF2-40B4-BE49-F238E27FC236}">
                <a16:creationId xmlns:a16="http://schemas.microsoft.com/office/drawing/2014/main" id="{87E98E91-70ED-5239-F016-DBB98518A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4717" y="2029415"/>
            <a:ext cx="2038008" cy="1717078"/>
          </a:xfrm>
          <a:prstGeom prst="rect">
            <a:avLst/>
          </a:prstGeom>
          <a:noFill/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FD396C16-4BCC-56DA-B61F-B1321215C3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488" y="3805297"/>
            <a:ext cx="2736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Организация проекта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4466BDD7-D67B-9AF8-F987-34DB345A06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90556" y="3769412"/>
            <a:ext cx="244792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Правовые вопросы</a:t>
            </a:r>
            <a:endParaRPr lang="de-DE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 descr="http://www.zahntechnik-loeger.de/images/bild_service-qualitaet.png">
            <a:extLst>
              <a:ext uri="{FF2B5EF4-FFF2-40B4-BE49-F238E27FC236}">
                <a16:creationId xmlns:a16="http://schemas.microsoft.com/office/drawing/2014/main" id="{74969F1B-CDF2-1E40-7D80-A3F5C9784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 t="21878"/>
          <a:stretch>
            <a:fillRect/>
          </a:stretch>
        </p:blipFill>
        <p:spPr bwMode="auto">
          <a:xfrm>
            <a:off x="6804938" y="4471101"/>
            <a:ext cx="1173853" cy="1289690"/>
          </a:xfrm>
          <a:prstGeom prst="rect">
            <a:avLst/>
          </a:prstGeom>
          <a:noFill/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C7EE22FB-CA2D-3434-30A2-B441E3934169}"/>
              </a:ext>
            </a:extLst>
          </p:cNvPr>
          <p:cNvSpPr/>
          <p:nvPr/>
        </p:nvSpPr>
        <p:spPr>
          <a:xfrm>
            <a:off x="8080464" y="4973420"/>
            <a:ext cx="23570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Технические вопросы</a:t>
            </a:r>
          </a:p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Качество 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8" descr="MPj04028420000[1]">
            <a:extLst>
              <a:ext uri="{FF2B5EF4-FFF2-40B4-BE49-F238E27FC236}">
                <a16:creationId xmlns:a16="http://schemas.microsoft.com/office/drawing/2014/main" id="{48C6C698-9CC5-19FE-D3FF-84E74873C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6094" y="4514211"/>
            <a:ext cx="1753558" cy="1315169"/>
          </a:xfrm>
          <a:prstGeom prst="rect">
            <a:avLst/>
          </a:prstGeom>
          <a:noFill/>
        </p:spPr>
      </p:pic>
      <p:sp>
        <p:nvSpPr>
          <p:cNvPr id="11" name="Text Box 11">
            <a:extLst>
              <a:ext uri="{FF2B5EF4-FFF2-40B4-BE49-F238E27FC236}">
                <a16:creationId xmlns:a16="http://schemas.microsoft.com/office/drawing/2014/main" id="{7E30272D-3107-F757-9DBC-4D4787785F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2807" y="5155973"/>
            <a:ext cx="27368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Финансирование</a:t>
            </a:r>
            <a:endParaRPr lang="en-GB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4CE56A03-93BC-789A-D5B4-D9E0AE8017EE}"/>
              </a:ext>
            </a:extLst>
          </p:cNvPr>
          <p:cNvSpPr txBox="1"/>
          <p:nvPr/>
        </p:nvSpPr>
        <p:spPr>
          <a:xfrm rot="2696780">
            <a:off x="5702770" y="2946292"/>
            <a:ext cx="14722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модернизация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6D7CDFF-23C3-B0E2-8D40-1A4EAA707034}"/>
              </a:ext>
            </a:extLst>
          </p:cNvPr>
          <p:cNvSpPr txBox="1"/>
          <p:nvPr/>
        </p:nvSpPr>
        <p:spPr>
          <a:xfrm rot="13563714">
            <a:off x="4338610" y="4139015"/>
            <a:ext cx="14918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жилого дома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E318FB6F-EEAD-2F1D-4CB6-879A42BB50AB}"/>
              </a:ext>
            </a:extLst>
          </p:cNvPr>
          <p:cNvSpPr txBox="1"/>
          <p:nvPr/>
        </p:nvSpPr>
        <p:spPr>
          <a:xfrm rot="8185017">
            <a:off x="5591209" y="4160641"/>
            <a:ext cx="18103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многоквартирного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Picture 4" descr="MCj04042630000[1]">
            <a:extLst>
              <a:ext uri="{FF2B5EF4-FFF2-40B4-BE49-F238E27FC236}">
                <a16:creationId xmlns:a16="http://schemas.microsoft.com/office/drawing/2014/main" id="{828E5E4D-FA49-DA04-A4BC-97564BF92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23865" y="3197364"/>
            <a:ext cx="1189999" cy="1098259"/>
          </a:xfrm>
          <a:prstGeom prst="rect">
            <a:avLst/>
          </a:prstGeom>
          <a:noFill/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6D603F28-403A-149B-12D3-91335914B8DE}"/>
              </a:ext>
            </a:extLst>
          </p:cNvPr>
          <p:cNvSpPr txBox="1"/>
          <p:nvPr/>
        </p:nvSpPr>
        <p:spPr>
          <a:xfrm rot="18954024">
            <a:off x="4359680" y="2906382"/>
            <a:ext cx="152843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энергетическая</a:t>
            </a:r>
            <a:endParaRPr lang="de-DE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Заголовок 11">
            <a:extLst>
              <a:ext uri="{FF2B5EF4-FFF2-40B4-BE49-F238E27FC236}">
                <a16:creationId xmlns:a16="http://schemas.microsoft.com/office/drawing/2014/main" id="{44423ABF-B09C-986C-BAC0-F80579383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1814" y="-82863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br>
              <a:rPr lang="ru-RU" sz="2800" dirty="0"/>
            </a:br>
            <a:r>
              <a:rPr lang="ru-RU" sz="3000" b="1" dirty="0"/>
              <a:t>Проблемы собственника жилья требуют решения!!!</a:t>
            </a:r>
            <a:br>
              <a:rPr lang="de-DE" sz="3000" b="1" dirty="0"/>
            </a:br>
            <a:endParaRPr lang="ru-RU" sz="3000" b="1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97C82A18-22E9-80FA-0A52-BC9607B538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6422975"/>
            <a:ext cx="12192000" cy="439351"/>
          </a:xfrm>
          <a:prstGeom prst="rect">
            <a:avLst/>
          </a:prstGeom>
        </p:spPr>
      </p:pic>
      <p:pic>
        <p:nvPicPr>
          <p:cNvPr id="2" name="Inhaltsplatzhalter 4">
            <a:extLst>
              <a:ext uri="{FF2B5EF4-FFF2-40B4-BE49-F238E27FC236}">
                <a16:creationId xmlns:a16="http://schemas.microsoft.com/office/drawing/2014/main" id="{6D67156A-9BB2-2F92-A3A5-9D24BD9B32F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897" y="1274617"/>
            <a:ext cx="10982626" cy="58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689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1397B-7C2F-3A6D-1832-25A9B1B1F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59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ru-RU" sz="3100" dirty="0">
                <a:latin typeface="Aptos" panose="020B0004020202020204" pitchFamily="34" charset="0"/>
              </a:rPr>
            </a:br>
            <a:br>
              <a:rPr lang="ru-RU" sz="3100" dirty="0">
                <a:latin typeface="Aptos" panose="020B0004020202020204" pitchFamily="34" charset="0"/>
              </a:rPr>
            </a:br>
            <a:r>
              <a:rPr lang="ru-RU" sz="3100" b="1" dirty="0"/>
              <a:t>Как организовать процесс реализации проекта - кто поможет жильцам осуществлять менеджмент?</a:t>
            </a:r>
            <a:br>
              <a:rPr lang="ru-RU" sz="3100" b="1" dirty="0"/>
            </a:br>
            <a:br>
              <a:rPr lang="ru-RU" sz="4400" b="1" dirty="0"/>
            </a:br>
            <a:endParaRPr lang="de-DE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228AEEA3-B035-4770-BC95-530429094A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542" y="1691159"/>
            <a:ext cx="8497486" cy="462027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0E23AD2F-8F24-AD35-1C2D-92D1DE9E1571}"/>
              </a:ext>
            </a:extLst>
          </p:cNvPr>
          <p:cNvSpPr txBox="1"/>
          <p:nvPr/>
        </p:nvSpPr>
        <p:spPr>
          <a:xfrm>
            <a:off x="9419033" y="2057401"/>
            <a:ext cx="432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 sz="3600" dirty="0">
                <a:solidFill>
                  <a:prstClr val="black"/>
                </a:solidFill>
                <a:latin typeface="Calibri" panose="020F0502020204030204"/>
              </a:rPr>
              <a:t>I.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D9CBD442-3A97-241E-4139-3CF57FAA5383}"/>
              </a:ext>
            </a:extLst>
          </p:cNvPr>
          <p:cNvSpPr txBox="1"/>
          <p:nvPr/>
        </p:nvSpPr>
        <p:spPr>
          <a:xfrm>
            <a:off x="8873962" y="2703732"/>
            <a:ext cx="16918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Менеджер по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модернизации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  <a:latin typeface="Calibri" panose="020F0502020204030204"/>
              </a:rPr>
              <a:t>жилого дома </a:t>
            </a:r>
            <a:endParaRPr lang="de-DE" b="1" dirty="0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87384EB-F52C-1C0E-F320-9255F0442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2975"/>
            <a:ext cx="12192000" cy="43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482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34D098-DA92-927D-9AC8-DD59656798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47D4BE-A023-E5CF-0D00-F0A28541F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596"/>
            <a:ext cx="10515600" cy="1325563"/>
          </a:xfrm>
        </p:spPr>
        <p:txBody>
          <a:bodyPr>
            <a:normAutofit fontScale="90000"/>
          </a:bodyPr>
          <a:lstStyle/>
          <a:p>
            <a:br>
              <a:rPr lang="ru-RU" sz="3100" dirty="0">
                <a:latin typeface="Aptos" panose="020B0004020202020204" pitchFamily="34" charset="0"/>
              </a:rPr>
            </a:br>
            <a:br>
              <a:rPr lang="ru-RU" sz="3100" dirty="0">
                <a:latin typeface="Aptos" panose="020B0004020202020204" pitchFamily="34" charset="0"/>
              </a:rPr>
            </a:br>
            <a:r>
              <a:rPr lang="ru-RU" sz="3100" b="1" dirty="0"/>
              <a:t>Как организовать процесс реализации проекта - кто поможет жильцам осуществлять менеджмент?</a:t>
            </a:r>
            <a:br>
              <a:rPr lang="ru-RU" sz="3100" b="1" dirty="0"/>
            </a:br>
            <a:br>
              <a:rPr lang="ru-RU" sz="4400" b="1" dirty="0"/>
            </a:br>
            <a:endParaRPr lang="de-DE" b="1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E665D9F-FDB3-08AB-872C-AD8DB56654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923" y="1691159"/>
            <a:ext cx="8497486" cy="4620270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5A6F35BB-BFB6-30A5-DFAB-84520B170697}"/>
              </a:ext>
            </a:extLst>
          </p:cNvPr>
          <p:cNvSpPr txBox="1"/>
          <p:nvPr/>
        </p:nvSpPr>
        <p:spPr>
          <a:xfrm>
            <a:off x="9703562" y="2782669"/>
            <a:ext cx="5225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r>
              <a:rPr lang="de-DE" sz="3600" dirty="0">
                <a:solidFill>
                  <a:prstClr val="black"/>
                </a:solidFill>
                <a:latin typeface="Calibri" panose="020F0502020204030204"/>
              </a:rPr>
              <a:t>I</a:t>
            </a:r>
            <a:endParaRPr kumimoji="0" lang="de-DE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665E350E-A390-9C29-CCE5-339D55013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22975"/>
            <a:ext cx="12192000" cy="439351"/>
          </a:xfrm>
          <a:prstGeom prst="rect">
            <a:avLst/>
          </a:prstGeom>
        </p:spPr>
      </p:pic>
      <p:sp>
        <p:nvSpPr>
          <p:cNvPr id="6" name="Rechteck: abgerundete Ecken 5">
            <a:extLst>
              <a:ext uri="{FF2B5EF4-FFF2-40B4-BE49-F238E27FC236}">
                <a16:creationId xmlns:a16="http://schemas.microsoft.com/office/drawing/2014/main" id="{7CB3D951-674E-EB37-4EAE-F4300873577D}"/>
              </a:ext>
            </a:extLst>
          </p:cNvPr>
          <p:cNvSpPr/>
          <p:nvPr/>
        </p:nvSpPr>
        <p:spPr>
          <a:xfrm>
            <a:off x="8917636" y="3544094"/>
            <a:ext cx="1989850" cy="9144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Орератор</a:t>
            </a:r>
            <a:br>
              <a:rPr lang="kk-K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kk-KZ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модернизации</a:t>
            </a:r>
          </a:p>
        </p:txBody>
      </p:sp>
    </p:spTree>
    <p:extLst>
      <p:ext uri="{BB962C8B-B14F-4D97-AF65-F5344CB8AC3E}">
        <p14:creationId xmlns:p14="http://schemas.microsoft.com/office/powerpoint/2010/main" val="1127889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B4B424-DC5F-4B18-D2B7-AEE807CFA9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C6F486-EACF-A5CF-7A7B-19E13F92A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Роль ИВО в пилотном проекте по энергетической модернизации жилого дома в г. Кокшетау</a:t>
            </a:r>
            <a:endParaRPr lang="de-DE" sz="28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7BA2CD-2010-2FE0-A0EA-457C484EE8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Проект «Поддержание диалога заинтересованных сторон для пилотных проектов </a:t>
            </a:r>
            <a:r>
              <a:rPr lang="ru-RU" sz="2400" b="1" dirty="0"/>
              <a:t>по энергетической модернизации жилых домов </a:t>
            </a:r>
            <a:r>
              <a:rPr lang="ru-RU" sz="2400" dirty="0"/>
              <a:t>в г. Кокшетау, Казахстан»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sz="2400" dirty="0"/>
              <a:t>Расширить/углубить знания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ru-RU" sz="2400" dirty="0"/>
              <a:t> Ознакомить с международным опытом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ru-RU" dirty="0"/>
          </a:p>
          <a:p>
            <a:pPr marL="457200" lvl="1" indent="0" algn="ctr">
              <a:buNone/>
            </a:pPr>
            <a:endParaRPr lang="ru-RU" dirty="0"/>
          </a:p>
          <a:p>
            <a:pPr lvl="1">
              <a:buFont typeface="Wingdings" panose="05000000000000000000" pitchFamily="2" charset="2"/>
              <a:buChar char="Ø"/>
            </a:pPr>
            <a:endParaRPr lang="ru-RU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1895C8D6-98B0-2DDB-EA8A-E28CAE9258F8}"/>
              </a:ext>
            </a:extLst>
          </p:cNvPr>
          <p:cNvGraphicFramePr>
            <a:graphicFrameLocks noGrp="1"/>
          </p:cNvGraphicFramePr>
          <p:nvPr/>
        </p:nvGraphicFramePr>
        <p:xfrm>
          <a:off x="696232" y="3866357"/>
          <a:ext cx="10799536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84">
                  <a:extLst>
                    <a:ext uri="{9D8B030D-6E8A-4147-A177-3AD203B41FA5}">
                      <a16:colId xmlns:a16="http://schemas.microsoft.com/office/drawing/2014/main" val="426755721"/>
                    </a:ext>
                  </a:extLst>
                </a:gridCol>
                <a:gridCol w="2699884">
                  <a:extLst>
                    <a:ext uri="{9D8B030D-6E8A-4147-A177-3AD203B41FA5}">
                      <a16:colId xmlns:a16="http://schemas.microsoft.com/office/drawing/2014/main" val="1005354473"/>
                    </a:ext>
                  </a:extLst>
                </a:gridCol>
                <a:gridCol w="2699884">
                  <a:extLst>
                    <a:ext uri="{9D8B030D-6E8A-4147-A177-3AD203B41FA5}">
                      <a16:colId xmlns:a16="http://schemas.microsoft.com/office/drawing/2014/main" val="2050456470"/>
                    </a:ext>
                  </a:extLst>
                </a:gridCol>
                <a:gridCol w="2699884">
                  <a:extLst>
                    <a:ext uri="{9D8B030D-6E8A-4147-A177-3AD203B41FA5}">
                      <a16:colId xmlns:a16="http://schemas.microsoft.com/office/drawing/2014/main" val="107743118"/>
                    </a:ext>
                  </a:extLst>
                </a:gridCol>
              </a:tblGrid>
              <a:tr h="1594001">
                <a:tc>
                  <a:txBody>
                    <a:bodyPr/>
                    <a:lstStyle/>
                    <a:p>
                      <a:pPr algn="ctr"/>
                      <a:endParaRPr lang="ru-RU" sz="2000" cap="all" baseline="0" dirty="0"/>
                    </a:p>
                    <a:p>
                      <a:pPr marL="0" indent="0" algn="ctr">
                        <a:buNone/>
                      </a:pPr>
                      <a:r>
                        <a:rPr lang="de-DE" sz="2000" cap="all" baseline="0" dirty="0"/>
                        <a:t>I. </a:t>
                      </a:r>
                      <a:r>
                        <a:rPr lang="ru-RU" sz="2000" cap="all" baseline="0" dirty="0"/>
                        <a:t>Мероприятие</a:t>
                      </a:r>
                    </a:p>
                    <a:p>
                      <a:pPr marL="0" indent="0" algn="ctr">
                        <a:buNone/>
                      </a:pPr>
                      <a:endParaRPr lang="ru-RU" sz="2000" cap="all" baseline="0" dirty="0"/>
                    </a:p>
                    <a:p>
                      <a:pPr algn="ctr"/>
                      <a:r>
                        <a:rPr lang="ru-RU" sz="2000" cap="all" baseline="0" dirty="0"/>
                        <a:t>НАЦИОНАЛЬНЫЙ ОПЫТ</a:t>
                      </a:r>
                    </a:p>
                    <a:p>
                      <a:pPr algn="ctr"/>
                      <a:endParaRPr lang="ru-RU" sz="2000" cap="all" baseline="0" dirty="0"/>
                    </a:p>
                    <a:p>
                      <a:pPr algn="ctr"/>
                      <a:r>
                        <a:rPr lang="ru-RU" sz="2000" cap="all" baseline="0" dirty="0"/>
                        <a:t>13.02.2025</a:t>
                      </a:r>
                    </a:p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ru-RU" dirty="0"/>
                    </a:p>
                    <a:p>
                      <a:pPr algn="ctr"/>
                      <a:r>
                        <a:rPr lang="ru-RU" sz="2000" dirty="0"/>
                        <a:t>ОПРОС </a:t>
                      </a:r>
                      <a:r>
                        <a:rPr lang="ru-RU" sz="2000" cap="all" baseline="0" dirty="0"/>
                        <a:t>жильцов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sz="2000" dirty="0"/>
                        <a:t>ИНОРМАЦИОННЫЙ</a:t>
                      </a:r>
                    </a:p>
                    <a:p>
                      <a:pPr algn="ctr"/>
                      <a:r>
                        <a:rPr lang="ru-RU" sz="2000" dirty="0"/>
                        <a:t>МАТЕРИАЛ</a:t>
                      </a:r>
                    </a:p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II.</a:t>
                      </a:r>
                      <a:r>
                        <a:rPr lang="ru-RU" sz="2000" dirty="0"/>
                        <a:t> МЕРОПРИЯТИЕ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cap="all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cap="all" baseline="0" dirty="0"/>
                        <a:t>МЕЖДУНАРОДНЫЙ ОПЫТ</a:t>
                      </a:r>
                      <a:endParaRPr lang="de-DE" sz="2000" cap="all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ru-RU" sz="2000" cap="all" baseline="0" dirty="0"/>
                      </a:br>
                      <a:r>
                        <a:rPr lang="ru-RU" sz="2000" cap="all" baseline="0" dirty="0"/>
                        <a:t>28-29.03.2025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38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4518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D9EC66-F952-940B-406B-5A437F4715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C629468-9018-682E-63E1-E7B3440FC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7" name="Grafik 6" descr="Ein Bild, das Diagramm, Kreis, Design enthält.&#10;&#10;KI-generierte Inhalte können fehlerhaft sein.">
            <a:extLst>
              <a:ext uri="{FF2B5EF4-FFF2-40B4-BE49-F238E27FC236}">
                <a16:creationId xmlns:a16="http://schemas.microsoft.com/office/drawing/2014/main" id="{1C814D89-9623-0F78-7B5A-B1D64809A7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6384857" y="1468751"/>
            <a:ext cx="4365758" cy="4365758"/>
          </a:xfrm>
          <a:custGeom>
            <a:avLst/>
            <a:gdLst/>
            <a:ahLst/>
            <a:cxnLst/>
            <a:rect l="l" t="t" r="r" b="b"/>
            <a:pathLst>
              <a:path w="4694238" h="4694238">
                <a:moveTo>
                  <a:pt x="2347119" y="0"/>
                </a:moveTo>
                <a:cubicBezTo>
                  <a:pt x="3643397" y="0"/>
                  <a:pt x="4694238" y="1050841"/>
                  <a:pt x="4694238" y="2347119"/>
                </a:cubicBezTo>
                <a:cubicBezTo>
                  <a:pt x="4694238" y="3643397"/>
                  <a:pt x="3643397" y="4694238"/>
                  <a:pt x="2347119" y="4694238"/>
                </a:cubicBezTo>
                <a:cubicBezTo>
                  <a:pt x="1050841" y="4694238"/>
                  <a:pt x="0" y="3643397"/>
                  <a:pt x="0" y="2347119"/>
                </a:cubicBezTo>
                <a:cubicBezTo>
                  <a:pt x="0" y="1050841"/>
                  <a:pt x="1050841" y="0"/>
                  <a:pt x="2347119" y="0"/>
                </a:cubicBezTo>
                <a:close/>
              </a:path>
            </a:pathLst>
          </a:cu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C06A9E4-707B-30B8-C875-9633B63526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589857-D138-A98E-50CC-F7D35A12E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2F593D7D-C56B-E293-4FC4-D5243098E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5360" y="14318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Спасибо за внимание!</a:t>
            </a:r>
            <a:endParaRPr lang="de-DE" sz="2800" b="1" dirty="0"/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CD054DA5-D5D8-1530-7DE1-6E525DDF1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1716449"/>
            <a:ext cx="10515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de-DE" sz="2000" dirty="0"/>
              <a:t>Лариса Шреккенбах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de-DE" sz="2000" dirty="0"/>
              <a:t>Руководитель проектов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de-DE" sz="20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altLang="de-DE" sz="2000" dirty="0"/>
          </a:p>
          <a:p>
            <a:pPr marL="0" indent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de-DE" sz="2000" b="1" dirty="0"/>
              <a:t>Инициатива «Жилищное хозяйство </a:t>
            </a:r>
            <a:r>
              <a:rPr lang="de-DE" altLang="de-DE" sz="2000" b="1" dirty="0"/>
              <a:t> </a:t>
            </a:r>
            <a:br>
              <a:rPr lang="de-DE" altLang="de-DE" sz="2000" b="1" dirty="0"/>
            </a:br>
            <a:r>
              <a:rPr lang="ru-RU" altLang="de-DE" sz="2000" b="1" dirty="0"/>
              <a:t>в Восточной Европе» (ИВО)</a:t>
            </a:r>
            <a:endParaRPr lang="de-DE" altLang="de-DE" sz="2000" b="1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sz="20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dirty="0"/>
              <a:t>Альт-</a:t>
            </a:r>
            <a:r>
              <a:rPr lang="ru-RU" sz="2000" dirty="0" err="1"/>
              <a:t>Моабит</a:t>
            </a:r>
            <a:r>
              <a:rPr lang="ru-RU" sz="2000" dirty="0"/>
              <a:t> 101А (</a:t>
            </a:r>
            <a:r>
              <a:rPr lang="de-DE" sz="2000" dirty="0"/>
              <a:t>Alt-Moabit)</a:t>
            </a:r>
            <a:br>
              <a:rPr lang="de-DE" altLang="de-DE" sz="2000" dirty="0"/>
            </a:br>
            <a:r>
              <a:rPr lang="de-DE" altLang="de-DE" sz="2000" dirty="0"/>
              <a:t>10559 </a:t>
            </a:r>
            <a:r>
              <a:rPr lang="ru-RU" altLang="de-DE" sz="2000" dirty="0"/>
              <a:t>Берлин</a:t>
            </a:r>
            <a:br>
              <a:rPr lang="de-DE" altLang="de-DE" sz="2000" dirty="0"/>
            </a:br>
            <a:r>
              <a:rPr lang="ru-RU" altLang="de-DE" sz="2000" dirty="0"/>
              <a:t>Германия</a:t>
            </a:r>
            <a:br>
              <a:rPr lang="de-DE" altLang="de-DE" sz="2000" dirty="0"/>
            </a:br>
            <a:br>
              <a:rPr lang="de-DE" altLang="de-DE" sz="2000" dirty="0"/>
            </a:br>
            <a:r>
              <a:rPr lang="de-DE" altLang="de-DE" sz="2000" dirty="0" err="1"/>
              <a:t>Tе</a:t>
            </a:r>
            <a:r>
              <a:rPr lang="ru-RU" altLang="de-DE" sz="2000" dirty="0"/>
              <a:t>л.:</a:t>
            </a:r>
            <a:r>
              <a:rPr lang="de-DE" altLang="de-DE" sz="2000" dirty="0"/>
              <a:t> 	+49 (0) 30 20 67 98 02</a:t>
            </a:r>
            <a:br>
              <a:rPr lang="de-DE" altLang="de-DE" sz="2000" dirty="0"/>
            </a:br>
            <a:r>
              <a:rPr lang="de-DE" altLang="de-DE" sz="2000" dirty="0"/>
              <a:t>E</a:t>
            </a:r>
            <a:r>
              <a:rPr lang="ru-RU" altLang="de-DE" sz="2000" dirty="0"/>
              <a:t>-майл: </a:t>
            </a:r>
            <a:r>
              <a:rPr lang="de-DE" altLang="de-DE" sz="2000" dirty="0">
                <a:hlinkClick r:id="rId3"/>
              </a:rPr>
              <a:t>schreckenbach@iwoev.org</a:t>
            </a:r>
            <a:endParaRPr lang="de-DE" altLang="de-DE" sz="2000" dirty="0"/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sz="2000" dirty="0"/>
          </a:p>
        </p:txBody>
      </p:sp>
    </p:spTree>
    <p:extLst>
      <p:ext uri="{BB962C8B-B14F-4D97-AF65-F5344CB8AC3E}">
        <p14:creationId xmlns:p14="http://schemas.microsoft.com/office/powerpoint/2010/main" val="246061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nhaltsplatzhalter 7" descr="Ein Bild, das Text, Screenshot, Schrift, Diagramm enthält.&#10;&#10;KI-generierte Inhalte können fehlerhaft sein.">
            <a:extLst>
              <a:ext uri="{FF2B5EF4-FFF2-40B4-BE49-F238E27FC236}">
                <a16:creationId xmlns:a16="http://schemas.microsoft.com/office/drawing/2014/main" id="{25961A54-42BC-E53E-0AC1-FCEBE6E1F6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38" y="1443335"/>
            <a:ext cx="9745170" cy="4807118"/>
          </a:xfrm>
        </p:spPr>
      </p:pic>
      <p:sp>
        <p:nvSpPr>
          <p:cNvPr id="6" name="Titel 1">
            <a:extLst>
              <a:ext uri="{FF2B5EF4-FFF2-40B4-BE49-F238E27FC236}">
                <a16:creationId xmlns:a16="http://schemas.microsoft.com/office/drawing/2014/main" id="{FC835D32-8361-1600-5321-82E8C12F420D}"/>
              </a:ext>
            </a:extLst>
          </p:cNvPr>
          <p:cNvSpPr txBox="1">
            <a:spLocks/>
          </p:cNvSpPr>
          <p:nvPr/>
        </p:nvSpPr>
        <p:spPr>
          <a:xfrm>
            <a:off x="1048820" y="1177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/>
              <a:t>Инициатива «Жилищное хозяйство в Восточной Европе» (ИВО)</a:t>
            </a:r>
            <a:endParaRPr lang="de-DE" sz="2800" b="1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475CDFC-AD2B-2DA9-BA0C-6E807430816E}"/>
              </a:ext>
            </a:extLst>
          </p:cNvPr>
          <p:cNvSpPr txBox="1"/>
          <p:nvPr/>
        </p:nvSpPr>
        <p:spPr>
          <a:xfrm>
            <a:off x="1048820" y="1043582"/>
            <a:ext cx="4844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Темы проектов</a:t>
            </a:r>
            <a:endParaRPr lang="de-DE" sz="2400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6ED2CE0-6F36-0CEF-EDCE-08DC1AE6C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56709"/>
            <a:ext cx="12192000" cy="43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479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E575A7-FA5E-5170-CFB6-7280BB5929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3828"/>
            <a:ext cx="10515600" cy="1325563"/>
          </a:xfrm>
        </p:spPr>
        <p:txBody>
          <a:bodyPr>
            <a:normAutofit/>
          </a:bodyPr>
          <a:lstStyle/>
          <a:p>
            <a:r>
              <a:rPr lang="ru-RU" sz="2800" b="1" dirty="0"/>
              <a:t>Инициатива «Жилищное хозяйство в Восточной Европе» (ИВО)</a:t>
            </a:r>
            <a:endParaRPr lang="de-DE" sz="2800" b="1" dirty="0"/>
          </a:p>
        </p:txBody>
      </p:sp>
      <p:pic>
        <p:nvPicPr>
          <p:cNvPr id="6" name="Inhaltsplatzhalter 5" descr="Ein Bild, das Text, Karte, Schrift, Screenshot enthält.&#10;&#10;KI-generierte Inhalte können fehlerhaft sein.">
            <a:extLst>
              <a:ext uri="{FF2B5EF4-FFF2-40B4-BE49-F238E27FC236}">
                <a16:creationId xmlns:a16="http://schemas.microsoft.com/office/drawing/2014/main" id="{30D49DD7-6C8B-141C-55E5-F5680DF0A1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019" y="1516477"/>
            <a:ext cx="10317860" cy="4606751"/>
          </a:xfr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0D3C6BBE-3C31-6BFE-BBD8-5783E02BEC0D}"/>
              </a:ext>
            </a:extLst>
          </p:cNvPr>
          <p:cNvSpPr txBox="1"/>
          <p:nvPr/>
        </p:nvSpPr>
        <p:spPr>
          <a:xfrm>
            <a:off x="919160" y="967726"/>
            <a:ext cx="4844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Страны проектов </a:t>
            </a:r>
            <a:r>
              <a:rPr lang="de-DE" sz="2400" dirty="0"/>
              <a:t>&amp; </a:t>
            </a:r>
            <a:r>
              <a:rPr lang="ru-RU" sz="2400" dirty="0"/>
              <a:t>доноры</a:t>
            </a:r>
            <a:endParaRPr lang="de-DE" sz="2400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39E98868-BA05-AB33-097C-5040D86330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6336"/>
            <a:ext cx="12192000" cy="4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14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EFDEC5-D7FD-2C64-9727-B074D90FA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/>
              <a:t>Роль ИВО в пилотном проекте по энергетической модернизации жилого дома в г. Кокшетау</a:t>
            </a:r>
            <a:endParaRPr lang="de-DE" sz="2800" b="1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3BE1398-BEC0-8CBA-5963-0A0006DE0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sz="2400" dirty="0"/>
              <a:t>Проект «Поддержание диалога заинтересованных сторон для пилотного проекта </a:t>
            </a:r>
            <a:r>
              <a:rPr lang="ru-RU" sz="2400" b="1" dirty="0"/>
              <a:t>по энергетической модернизации жилых дома </a:t>
            </a:r>
            <a:r>
              <a:rPr lang="ru-RU" sz="2400" dirty="0"/>
              <a:t>в г. Нукус, Узбекистан»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ru-RU" dirty="0"/>
              <a:t> </a:t>
            </a:r>
            <a:r>
              <a:rPr lang="ru-RU" sz="2400" dirty="0"/>
              <a:t>Расширить/углубить знания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ru-RU" sz="2400" dirty="0"/>
              <a:t> Ознакомить с международным опытом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ru-RU" dirty="0"/>
          </a:p>
          <a:p>
            <a:pPr marL="457200" lvl="1" indent="0" algn="ctr">
              <a:buNone/>
            </a:pPr>
            <a:endParaRPr lang="ru-RU" dirty="0"/>
          </a:p>
          <a:p>
            <a:pPr lvl="1">
              <a:buFont typeface="Wingdings" panose="05000000000000000000" pitchFamily="2" charset="2"/>
              <a:buChar char="Ø"/>
            </a:pPr>
            <a:endParaRPr lang="ru-RU" dirty="0"/>
          </a:p>
          <a:p>
            <a:pPr marL="0" indent="0">
              <a:buNone/>
            </a:pPr>
            <a:endParaRPr lang="de-DE" dirty="0"/>
          </a:p>
        </p:txBody>
      </p:sp>
      <p:graphicFrame>
        <p:nvGraphicFramePr>
          <p:cNvPr id="4" name="Tabelle 3">
            <a:extLst>
              <a:ext uri="{FF2B5EF4-FFF2-40B4-BE49-F238E27FC236}">
                <a16:creationId xmlns:a16="http://schemas.microsoft.com/office/drawing/2014/main" id="{E5F46AE8-2622-56DA-528F-3A8AB63CD9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553702"/>
              </p:ext>
            </p:extLst>
          </p:nvPr>
        </p:nvGraphicFramePr>
        <p:xfrm>
          <a:off x="696232" y="3866357"/>
          <a:ext cx="10799536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9884">
                  <a:extLst>
                    <a:ext uri="{9D8B030D-6E8A-4147-A177-3AD203B41FA5}">
                      <a16:colId xmlns:a16="http://schemas.microsoft.com/office/drawing/2014/main" val="426755721"/>
                    </a:ext>
                  </a:extLst>
                </a:gridCol>
                <a:gridCol w="2699884">
                  <a:extLst>
                    <a:ext uri="{9D8B030D-6E8A-4147-A177-3AD203B41FA5}">
                      <a16:colId xmlns:a16="http://schemas.microsoft.com/office/drawing/2014/main" val="1005354473"/>
                    </a:ext>
                  </a:extLst>
                </a:gridCol>
                <a:gridCol w="2699884">
                  <a:extLst>
                    <a:ext uri="{9D8B030D-6E8A-4147-A177-3AD203B41FA5}">
                      <a16:colId xmlns:a16="http://schemas.microsoft.com/office/drawing/2014/main" val="2050456470"/>
                    </a:ext>
                  </a:extLst>
                </a:gridCol>
                <a:gridCol w="2699884">
                  <a:extLst>
                    <a:ext uri="{9D8B030D-6E8A-4147-A177-3AD203B41FA5}">
                      <a16:colId xmlns:a16="http://schemas.microsoft.com/office/drawing/2014/main" val="107743118"/>
                    </a:ext>
                  </a:extLst>
                </a:gridCol>
              </a:tblGrid>
              <a:tr h="1594001">
                <a:tc>
                  <a:txBody>
                    <a:bodyPr/>
                    <a:lstStyle/>
                    <a:p>
                      <a:pPr algn="ctr"/>
                      <a:endParaRPr lang="ru-RU" sz="2000" cap="all" baseline="0" dirty="0"/>
                    </a:p>
                    <a:p>
                      <a:pPr marL="0" indent="0" algn="ctr">
                        <a:buNone/>
                      </a:pPr>
                      <a:r>
                        <a:rPr lang="de-DE" sz="2000" cap="all" baseline="0" dirty="0"/>
                        <a:t>I. </a:t>
                      </a:r>
                      <a:r>
                        <a:rPr lang="ru-RU" sz="2000" cap="all" baseline="0" dirty="0"/>
                        <a:t>Мероприятие</a:t>
                      </a:r>
                    </a:p>
                    <a:p>
                      <a:pPr marL="0" indent="0" algn="ctr">
                        <a:buNone/>
                      </a:pPr>
                      <a:endParaRPr lang="ru-RU" sz="2000" cap="all" baseline="0" dirty="0"/>
                    </a:p>
                    <a:p>
                      <a:pPr algn="ctr"/>
                      <a:r>
                        <a:rPr lang="ru-RU" sz="2000" cap="all" baseline="0" dirty="0"/>
                        <a:t>НАЦИОНАЛЬНЫЙ ОПЫТ</a:t>
                      </a:r>
                    </a:p>
                    <a:p>
                      <a:pPr algn="ctr"/>
                      <a:endParaRPr lang="ru-RU" sz="2000" cap="all" baseline="0" dirty="0"/>
                    </a:p>
                    <a:p>
                      <a:pPr algn="ctr"/>
                      <a:r>
                        <a:rPr lang="ru-RU" sz="2000" cap="all" baseline="0" dirty="0"/>
                        <a:t>21.02.2025</a:t>
                      </a:r>
                    </a:p>
                    <a:p>
                      <a:endParaRPr lang="de-DE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endParaRPr lang="de-DE" dirty="0"/>
                    </a:p>
                    <a:p>
                      <a:endParaRPr lang="de-DE" dirty="0"/>
                    </a:p>
                    <a:p>
                      <a:endParaRPr lang="ru-RU" dirty="0"/>
                    </a:p>
                    <a:p>
                      <a:pPr algn="ctr"/>
                      <a:r>
                        <a:rPr lang="ru-RU" sz="2000" dirty="0"/>
                        <a:t>ОПРОС </a:t>
                      </a:r>
                      <a:r>
                        <a:rPr lang="ru-RU" sz="2000" cap="all" baseline="0" dirty="0"/>
                        <a:t>жильцов</a:t>
                      </a:r>
                    </a:p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endParaRPr lang="ru-RU" dirty="0"/>
                    </a:p>
                    <a:p>
                      <a:pPr algn="ctr"/>
                      <a:r>
                        <a:rPr lang="ru-RU" sz="2000" dirty="0"/>
                        <a:t>ИНОРМАЦИОННЫЙ</a:t>
                      </a:r>
                    </a:p>
                    <a:p>
                      <a:pPr algn="ctr"/>
                      <a:r>
                        <a:rPr lang="ru-RU" sz="2000" dirty="0"/>
                        <a:t>МАТЕРИАЛ</a:t>
                      </a:r>
                    </a:p>
                    <a:p>
                      <a:pPr algn="ctr"/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000" dirty="0"/>
                        <a:t>II.</a:t>
                      </a:r>
                      <a:r>
                        <a:rPr lang="ru-RU" sz="2000" dirty="0"/>
                        <a:t> МЕРОПРИЯТИЕ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2000" cap="all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cap="all" baseline="0" dirty="0"/>
                        <a:t>МЕЖДУНАРОДНЫЙ ОПЫТ</a:t>
                      </a:r>
                      <a:endParaRPr lang="de-DE" sz="2000" cap="all" baseline="0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br>
                        <a:rPr lang="ru-RU" sz="2000" cap="all" baseline="0" dirty="0"/>
                      </a:br>
                      <a:r>
                        <a:rPr lang="ru-RU" sz="2000" cap="all" baseline="0" dirty="0"/>
                        <a:t>24-25.03.2025</a:t>
                      </a:r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138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3774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386241C-F0F2-6225-42DB-6DCB5AF6E9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910" y="1598246"/>
            <a:ext cx="4626709" cy="5122985"/>
          </a:xfrm>
        </p:spPr>
        <p:txBody>
          <a:bodyPr anchor="t">
            <a:normAutofit/>
          </a:bodyPr>
          <a:lstStyle/>
          <a:p>
            <a:pPr algn="r"/>
            <a:r>
              <a:rPr lang="ru-RU" sz="3800" dirty="0">
                <a:solidFill>
                  <a:srgbClr val="FFFFFF"/>
                </a:solidFill>
              </a:rPr>
              <a:t>Почему важно заниматься энергосбережение в зданиях? </a:t>
            </a:r>
            <a:endParaRPr lang="de-DE" sz="3800" dirty="0">
              <a:solidFill>
                <a:srgbClr val="FFFFFF"/>
              </a:solidFill>
            </a:endParaRP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A161757-252F-8C0D-3F64-2E3F419CDD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2994" y="1590840"/>
            <a:ext cx="5672176" cy="5095221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rgbClr val="FFFFFF"/>
                </a:solidFill>
              </a:rPr>
              <a:t>Почему проводим пилотный проект по энергосберегающей модернизации дома? </a:t>
            </a:r>
            <a:endParaRPr lang="de-DE" sz="3600" dirty="0">
              <a:solidFill>
                <a:srgbClr val="FFFFFF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4864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6927E5F7-7EED-CF6C-4B01-51334BF637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76692" y="527567"/>
            <a:ext cx="4597747" cy="161620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b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3200" b="1" dirty="0" err="1"/>
              <a:t>Конечное</a:t>
            </a:r>
            <a:r>
              <a:rPr lang="de-DE" altLang="de-DE" sz="3200" b="1" dirty="0"/>
              <a:t> </a:t>
            </a:r>
            <a:r>
              <a:rPr lang="de-DE" altLang="de-DE" sz="3200" b="1" dirty="0" err="1"/>
              <a:t>потребление</a:t>
            </a:r>
            <a:r>
              <a:rPr lang="de-DE" altLang="de-DE" sz="3200" b="1" dirty="0"/>
              <a:t> </a:t>
            </a:r>
            <a:r>
              <a:rPr lang="de-DE" altLang="de-DE" sz="3200" b="1" dirty="0" err="1"/>
              <a:t>энергии</a:t>
            </a:r>
            <a:r>
              <a:rPr lang="de-DE" altLang="de-DE" sz="3200" b="1" dirty="0"/>
              <a:t> в </a:t>
            </a:r>
            <a:r>
              <a:rPr lang="de-DE" altLang="de-DE" sz="3200" b="1" dirty="0" err="1"/>
              <a:t>Германии</a:t>
            </a:r>
            <a:r>
              <a:rPr lang="de-DE" altLang="de-DE" sz="3200" b="1" dirty="0"/>
              <a:t> </a:t>
            </a:r>
            <a:r>
              <a:rPr lang="de-DE" altLang="de-DE" sz="3200" b="1" dirty="0" err="1"/>
              <a:t>по</a:t>
            </a:r>
            <a:r>
              <a:rPr lang="de-DE" altLang="de-DE" sz="3200" b="1" dirty="0"/>
              <a:t> </a:t>
            </a:r>
            <a:r>
              <a:rPr lang="de-DE" altLang="de-DE" sz="3200" b="1" dirty="0" err="1"/>
              <a:t>секторам</a:t>
            </a:r>
            <a:endParaRPr lang="de-DE" altLang="de-DE" sz="3200" b="1" dirty="0"/>
          </a:p>
        </p:txBody>
      </p:sp>
      <p:sp>
        <p:nvSpPr>
          <p:cNvPr id="10" name="Inhaltsplatzhalter 9">
            <a:extLst>
              <a:ext uri="{FF2B5EF4-FFF2-40B4-BE49-F238E27FC236}">
                <a16:creationId xmlns:a16="http://schemas.microsoft.com/office/drawing/2014/main" id="{41EEB7F0-471A-A6BA-8F48-7687CE192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2533475"/>
            <a:ext cx="5524108" cy="3082597"/>
          </a:xfrm>
        </p:spPr>
        <p:txBody>
          <a:bodyPr anchor="t">
            <a:normAutofit fontScale="70000" lnSpcReduction="20000"/>
          </a:bodyPr>
          <a:lstStyle/>
          <a:p>
            <a:r>
              <a:rPr lang="ru-RU" sz="2900" dirty="0"/>
              <a:t>в % от общего количества используемой энергии</a:t>
            </a:r>
            <a:endParaRPr lang="de-DE" sz="2900" dirty="0"/>
          </a:p>
          <a:p>
            <a:pPr marL="0" indent="0">
              <a:buNone/>
            </a:pPr>
            <a:r>
              <a:rPr lang="de-DE" sz="2900" dirty="0"/>
              <a:t>	</a:t>
            </a:r>
            <a:r>
              <a:rPr lang="ru-RU" sz="2900" dirty="0"/>
              <a:t>Промышленность</a:t>
            </a:r>
            <a:r>
              <a:rPr lang="de-DE" sz="2900" dirty="0"/>
              <a:t> </a:t>
            </a:r>
            <a:r>
              <a:rPr lang="ru-RU" sz="2900" dirty="0"/>
              <a:t> </a:t>
            </a:r>
            <a:r>
              <a:rPr lang="de-DE" sz="2900" dirty="0"/>
              <a:t>	</a:t>
            </a:r>
            <a:r>
              <a:rPr lang="ru-RU" sz="2900" dirty="0"/>
              <a:t>(обрабатывающая и добывающая)</a:t>
            </a:r>
            <a:endParaRPr lang="de-DE" sz="2900" dirty="0"/>
          </a:p>
          <a:p>
            <a:pPr marL="0" indent="0">
              <a:buNone/>
            </a:pPr>
            <a:r>
              <a:rPr lang="de-DE" sz="2900" dirty="0"/>
              <a:t>	</a:t>
            </a:r>
            <a:r>
              <a:rPr lang="ru-RU" sz="2900" dirty="0"/>
              <a:t>Частные</a:t>
            </a:r>
            <a:r>
              <a:rPr lang="de-DE" sz="2900" dirty="0"/>
              <a:t> </a:t>
            </a:r>
            <a:r>
              <a:rPr lang="ru-RU" sz="2900" dirty="0"/>
              <a:t>домохозяйства</a:t>
            </a:r>
            <a:endParaRPr lang="de-DE" sz="2900" dirty="0"/>
          </a:p>
          <a:p>
            <a:pPr marL="0" indent="0">
              <a:buNone/>
            </a:pPr>
            <a:r>
              <a:rPr lang="de-DE" sz="2900" dirty="0"/>
              <a:t>	</a:t>
            </a:r>
            <a:r>
              <a:rPr lang="ru-RU" sz="2900" dirty="0"/>
              <a:t>Транспорт</a:t>
            </a:r>
            <a:endParaRPr lang="de-DE" sz="2900" dirty="0"/>
          </a:p>
          <a:p>
            <a:pPr marL="0" indent="0">
              <a:buNone/>
            </a:pPr>
            <a:r>
              <a:rPr lang="de-DE" sz="2900" dirty="0"/>
              <a:t>	</a:t>
            </a:r>
            <a:r>
              <a:rPr lang="ru-RU" sz="2900" dirty="0"/>
              <a:t>Торговля, коммерция, услуги</a:t>
            </a:r>
          </a:p>
          <a:p>
            <a:endParaRPr lang="ru-RU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dirty="0"/>
              <a:t>	</a:t>
            </a:r>
          </a:p>
        </p:txBody>
      </p:sp>
      <p:pic>
        <p:nvPicPr>
          <p:cNvPr id="12" name="Grafik 11" descr="Ein Bild, das Kreis, Grafiken, Screenshot, Zahl enthält.&#10;&#10;KI-generierte Inhalte können fehlerhaft sein.">
            <a:extLst>
              <a:ext uri="{FF2B5EF4-FFF2-40B4-BE49-F238E27FC236}">
                <a16:creationId xmlns:a16="http://schemas.microsoft.com/office/drawing/2014/main" id="{099397AD-70C8-5E4A-8A61-276A3BA2C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991023"/>
            <a:ext cx="5319062" cy="4800872"/>
          </a:xfrm>
          <a:prstGeom prst="rect">
            <a:avLst/>
          </a:prstGeom>
        </p:spPr>
      </p:pic>
      <p:grpSp>
        <p:nvGrpSpPr>
          <p:cNvPr id="27" name="Group 16">
            <a:extLst>
              <a:ext uri="{FF2B5EF4-FFF2-40B4-BE49-F238E27FC236}">
                <a16:creationId xmlns:a16="http://schemas.microsoft.com/office/drawing/2014/main" id="{1FD67D68-9B83-C338-8342-3348D8F22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5025" y="6737718"/>
            <a:ext cx="12207200" cy="123363"/>
            <a:chOff x="-5025" y="6737718"/>
            <a:chExt cx="12207200" cy="12336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E397F34-6B84-0D3B-0F29-B1D134B3B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8">
              <a:extLst>
                <a:ext uri="{FF2B5EF4-FFF2-40B4-BE49-F238E27FC236}">
                  <a16:creationId xmlns:a16="http://schemas.microsoft.com/office/drawing/2014/main" id="{9BD98075-BFC1-BE9C-7FB7-23FE55E433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40513BEE-A93A-9A9D-52BB-9821BD9A7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1150802" y="3018044"/>
            <a:ext cx="574708" cy="654916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02DE321-55E6-5C50-C18E-B5B6249A83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04" y="3355944"/>
            <a:ext cx="455843" cy="466729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F4AED08D-F24C-D954-C35C-E4A1124EA6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1035" y="4219757"/>
            <a:ext cx="354242" cy="522041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22BA697A-B20E-01C9-827A-D71967CD27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172" y="3793831"/>
            <a:ext cx="541888" cy="558308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97598341-E63B-A06D-6DBC-EC9B084D8C98}"/>
              </a:ext>
            </a:extLst>
          </p:cNvPr>
          <p:cNvSpPr txBox="1"/>
          <p:nvPr/>
        </p:nvSpPr>
        <p:spPr>
          <a:xfrm>
            <a:off x="3638746" y="6228339"/>
            <a:ext cx="79109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dirty="0"/>
              <a:t>Федеральное статистическое управление (</a:t>
            </a:r>
            <a:r>
              <a:rPr lang="ru-RU" dirty="0" err="1"/>
              <a:t>Destatis</a:t>
            </a:r>
            <a:r>
              <a:rPr lang="ru-RU" dirty="0"/>
              <a:t>), 2025 г.</a:t>
            </a:r>
          </a:p>
        </p:txBody>
      </p:sp>
      <p:pic>
        <p:nvPicPr>
          <p:cNvPr id="34" name="Grafik 33">
            <a:extLst>
              <a:ext uri="{FF2B5EF4-FFF2-40B4-BE49-F238E27FC236}">
                <a16:creationId xmlns:a16="http://schemas.microsoft.com/office/drawing/2014/main" id="{03514933-904C-5AC0-582E-DE43644A6FB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454" y="6211193"/>
            <a:ext cx="433693" cy="33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056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509302-8FBB-F3C8-AD61-B9B07C99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240" y="910723"/>
            <a:ext cx="2361499" cy="5551457"/>
          </a:xfrm>
        </p:spPr>
        <p:txBody>
          <a:bodyPr>
            <a:normAutofit fontScale="90000"/>
          </a:bodyPr>
          <a:lstStyle/>
          <a:p>
            <a:br>
              <a:rPr lang="ru-RU" sz="1800" b="0" i="0" u="none" strike="noStrike" baseline="0" dirty="0">
                <a:solidFill>
                  <a:srgbClr val="252525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0" i="0" u="none" strike="noStrike" baseline="0" dirty="0">
                <a:solidFill>
                  <a:srgbClr val="252525"/>
                </a:solidFill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</a:t>
            </a:r>
            <a:r>
              <a:rPr lang="ru-RU" sz="1800" b="1" i="0" u="none" strike="noStrike" baseline="0" dirty="0">
                <a:solidFill>
                  <a:srgbClr val="404040"/>
                </a:solidFill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ервичная энергия </a:t>
            </a:r>
            <a:r>
              <a:rPr lang="ru-RU" sz="1800" b="0" i="0" u="none" strike="noStrike" baseline="0" dirty="0">
                <a:solidFill>
                  <a:srgbClr val="404040"/>
                </a:solidFill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–нефть, уголь, газ, уран, солнце, ветер: выработка, транспортировка, производство </a:t>
            </a:r>
            <a:br>
              <a:rPr lang="ru-RU" sz="1800" b="0" i="0" u="none" strike="noStrike" baseline="0" dirty="0">
                <a:solidFill>
                  <a:srgbClr val="404040"/>
                </a:solidFill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1800" dirty="0">
                <a:solidFill>
                  <a:srgbClr val="A42F0F"/>
                </a:solidFill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800" b="1" i="0" u="none" strike="noStrike" baseline="0" dirty="0">
                <a:solidFill>
                  <a:srgbClr val="404040"/>
                </a:solidFill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Конечная энергия </a:t>
            </a:r>
            <a:r>
              <a:rPr lang="ru-RU" sz="1800" b="0" i="0" u="none" strike="noStrike" baseline="0" dirty="0">
                <a:solidFill>
                  <a:srgbClr val="404040"/>
                </a:solidFill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─</a:t>
            </a:r>
            <a:r>
              <a:rPr lang="de-DE" sz="1800" b="0" i="0" u="none" strike="noStrike" baseline="0" dirty="0">
                <a:solidFill>
                  <a:srgbClr val="404040"/>
                </a:solidFill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0" i="0" u="none" strike="noStrike" baseline="0" dirty="0">
                <a:solidFill>
                  <a:srgbClr val="404040"/>
                </a:solidFill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Энергия, подведенная к потребителю перед ее конечным преобразованием в полезную работу (т. е. перед конечным ее использованием)</a:t>
            </a:r>
            <a:br>
              <a:rPr lang="ru-RU" sz="1800" b="0" i="0" u="none" strike="noStrike" baseline="0" dirty="0">
                <a:solidFill>
                  <a:srgbClr val="404040"/>
                </a:solidFill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1800" dirty="0">
                <a:solidFill>
                  <a:srgbClr val="A42F0F"/>
                </a:solidFill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de-DE" sz="1800" b="0" i="0" u="none" strike="noStrike" baseline="0" dirty="0">
                <a:solidFill>
                  <a:srgbClr val="404040"/>
                </a:solidFill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dirty="0">
              <a:latin typeface="Aptos Display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F0A42C8-F6DE-3D8A-DF57-E39FFF506D5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48240" y="395820"/>
            <a:ext cx="9994333" cy="545488"/>
          </a:xfrm>
        </p:spPr>
        <p:txBody>
          <a:bodyPr>
            <a:normAutofit fontScale="92500" lnSpcReduction="10000"/>
          </a:bodyPr>
          <a:lstStyle/>
          <a:p>
            <a:r>
              <a:rPr lang="ru-RU" sz="3200" b="1" dirty="0">
                <a:ea typeface="+mj-ea"/>
                <a:cs typeface="+mj-cs"/>
              </a:rPr>
              <a:t>Терминология – первичная, конечная, полезная энергии</a:t>
            </a:r>
            <a:endParaRPr lang="de-DE" sz="3200" b="1" dirty="0">
              <a:ea typeface="+mj-ea"/>
              <a:cs typeface="+mj-cs"/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9AFDEC9-1277-9B8F-6C2F-113829ABD9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8608" y="1218292"/>
            <a:ext cx="8114626" cy="431356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F1207EB-DF17-91FE-E521-D7297D36CA61}"/>
              </a:ext>
            </a:extLst>
          </p:cNvPr>
          <p:cNvSpPr txBox="1"/>
          <p:nvPr/>
        </p:nvSpPr>
        <p:spPr>
          <a:xfrm>
            <a:off x="3683450" y="58550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BF6039B-BD8C-BB5F-6025-ABD741DDCE63}"/>
              </a:ext>
            </a:extLst>
          </p:cNvPr>
          <p:cNvSpPr txBox="1"/>
          <p:nvPr/>
        </p:nvSpPr>
        <p:spPr>
          <a:xfrm>
            <a:off x="948240" y="5070306"/>
            <a:ext cx="34384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404040"/>
                </a:solidFill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Полезная энергия</a:t>
            </a:r>
            <a:r>
              <a:rPr lang="de-DE" sz="1600" b="1" dirty="0">
                <a:solidFill>
                  <a:srgbClr val="404040"/>
                </a:solidFill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600" b="0" i="0" u="none" strike="noStrike" baseline="0" dirty="0">
                <a:solidFill>
                  <a:srgbClr val="40404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1600" dirty="0">
                <a:solidFill>
                  <a:srgbClr val="404040"/>
                </a:solidFill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теоретически необходимое (в идеализированных условиях) количество тепла для </a:t>
            </a:r>
          </a:p>
          <a:p>
            <a:r>
              <a:rPr lang="ru-RU" sz="1600" dirty="0">
                <a:solidFill>
                  <a:srgbClr val="404040"/>
                </a:solidFill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обогрева здания до 20°C</a:t>
            </a:r>
            <a:br>
              <a:rPr lang="ru-RU" sz="1600" dirty="0">
                <a:solidFill>
                  <a:srgbClr val="404040"/>
                </a:solidFill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de-DE" sz="1600" dirty="0">
              <a:solidFill>
                <a:srgbClr val="404040"/>
              </a:solidFill>
              <a:latin typeface="Aptos Display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2A71551-21FE-F01B-961B-D40040CA8A9C}"/>
              </a:ext>
            </a:extLst>
          </p:cNvPr>
          <p:cNvSpPr txBox="1"/>
          <p:nvPr/>
        </p:nvSpPr>
        <p:spPr>
          <a:xfrm>
            <a:off x="10160000" y="5547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F94F1C78-E22B-39E3-5F3C-F97514DE3AEB}"/>
              </a:ext>
            </a:extLst>
          </p:cNvPr>
          <p:cNvSpPr txBox="1"/>
          <p:nvPr/>
        </p:nvSpPr>
        <p:spPr>
          <a:xfrm>
            <a:off x="8581686" y="5885799"/>
            <a:ext cx="27096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0" i="1" u="none" strike="noStrike" baseline="0" dirty="0">
                <a:solidFill>
                  <a:srgbClr val="404040"/>
                </a:solidFill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Источник</a:t>
            </a:r>
            <a:r>
              <a:rPr lang="de-DE" sz="1400" b="0" i="1" u="none" strike="noStrike" baseline="0" dirty="0">
                <a:solidFill>
                  <a:srgbClr val="404040"/>
                </a:solidFill>
                <a:latin typeface="Aptos Display" panose="020B00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www.ingenieure.immo</a:t>
            </a:r>
            <a:endParaRPr lang="de-DE" sz="1400" i="1" dirty="0">
              <a:latin typeface="Aptos Display" panose="020B00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0936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1095953A-7DC0-3F46-6E96-31FBC9B1A0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760503" y="-18309"/>
            <a:ext cx="4438566" cy="6883029"/>
            <a:chOff x="7760503" y="-18309"/>
            <a:chExt cx="4438566" cy="6883029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07A3D96-0FAB-1097-EDDA-3FEF83BF36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12" y="-11580"/>
              <a:ext cx="4431490" cy="6876300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EAB96BF-DFB3-4E65-F857-5FB098087B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7760503" y="1713600"/>
              <a:ext cx="4431496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F350EA2-C795-0DD6-A39B-C92018940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0509" y="-11586"/>
              <a:ext cx="3264743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4AC1597-691C-C2BF-535E-B9DBBAA76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6547151" y="1202115"/>
              <a:ext cx="6872341" cy="4431494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1A9576EB-6C17-784F-E572-771863CA9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8214" y="1489363"/>
            <a:ext cx="3310215" cy="29872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kern="1200" dirty="0">
                <a:latin typeface="+mj-lt"/>
                <a:ea typeface="+mj-ea"/>
                <a:cs typeface="+mj-cs"/>
              </a:rPr>
              <a:t>Жилой сектор Казахстана</a:t>
            </a:r>
          </a:p>
        </p:txBody>
      </p:sp>
      <p:pic>
        <p:nvPicPr>
          <p:cNvPr id="7" name="Inhaltsplatzhalter 6" descr="Ein Bild, das Text, Screenshot, Schrift, Diagramm enthält.&#10;&#10;KI-generierte Inhalte können fehlerhaft sein.">
            <a:extLst>
              <a:ext uri="{FF2B5EF4-FFF2-40B4-BE49-F238E27FC236}">
                <a16:creationId xmlns:a16="http://schemas.microsoft.com/office/drawing/2014/main" id="{F255F098-9E71-18E8-F3C2-308E51095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14" y="648755"/>
            <a:ext cx="6329341" cy="5538172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0CEBE1B6-8469-4678-D262-BFE283ED7DA3}"/>
              </a:ext>
            </a:extLst>
          </p:cNvPr>
          <p:cNvSpPr txBox="1"/>
          <p:nvPr/>
        </p:nvSpPr>
        <p:spPr>
          <a:xfrm>
            <a:off x="3788475" y="6281057"/>
            <a:ext cx="31005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Источник: презентация ПРООН КАЗ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3911793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IWO_Folienmaster_Sept2012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925</Words>
  <Application>Microsoft Office PowerPoint</Application>
  <PresentationFormat>Breitbild</PresentationFormat>
  <Paragraphs>171</Paragraphs>
  <Slides>24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24</vt:i4>
      </vt:variant>
    </vt:vector>
  </HeadingPairs>
  <TitlesOfParts>
    <vt:vector size="31" baseType="lpstr">
      <vt:lpstr>Aptos</vt:lpstr>
      <vt:lpstr>Aptos Display</vt:lpstr>
      <vt:lpstr>Arial</vt:lpstr>
      <vt:lpstr>Calibri</vt:lpstr>
      <vt:lpstr>Wingdings</vt:lpstr>
      <vt:lpstr>Office</vt:lpstr>
      <vt:lpstr>IWO_Folienmaster_Sept2012</vt:lpstr>
      <vt:lpstr>PowerPoint-Präsentation</vt:lpstr>
      <vt:lpstr>Инициатива «Жилищное хозяйство в Восточной Европе» (ИВО)</vt:lpstr>
      <vt:lpstr>PowerPoint-Präsentation</vt:lpstr>
      <vt:lpstr>Инициатива «Жилищное хозяйство в Восточной Европе» (ИВО)</vt:lpstr>
      <vt:lpstr>Роль ИВО в пилотном проекте по энергетической модернизации жилого дома в г. Кокшетау</vt:lpstr>
      <vt:lpstr>Почему важно заниматься энергосбережение в зданиях? </vt:lpstr>
      <vt:lpstr>Конечное потребление энергии в Германии по секторам</vt:lpstr>
      <vt:lpstr> Первичная энергия –нефть, уголь, газ, уран, солнце, ветер: выработка, транспортировка, производство   Конечная энергия ─ Энергия, подведенная к потребителю перед ее конечным преобразованием в полезную работу (т. е. перед конечным ее использованием)   </vt:lpstr>
      <vt:lpstr>Жилой сектор Казахстана</vt:lpstr>
      <vt:lpstr>PowerPoint-Präsentation</vt:lpstr>
      <vt:lpstr>Повышение температуры - изменение климата</vt:lpstr>
      <vt:lpstr>Повышение температуры - изменение климата</vt:lpstr>
      <vt:lpstr>PowerPoint-Präsentation</vt:lpstr>
      <vt:lpstr>Жилые дома в Восточной Европе и Центральной Азии</vt:lpstr>
      <vt:lpstr>Серийный жилой фонд г. Берлина</vt:lpstr>
      <vt:lpstr>Комплексная энергетическая модернизация</vt:lpstr>
      <vt:lpstr>Стратегия для энергетической модернизации зданий</vt:lpstr>
      <vt:lpstr>Пилотная фаза ─ важно для развития стратегии </vt:lpstr>
      <vt:lpstr>Высокая приватизация жилого фонда</vt:lpstr>
      <vt:lpstr> Проблемы собственника жилья требуют решения!!! </vt:lpstr>
      <vt:lpstr>  Как организовать процесс реализации проекта - кто поможет жильцам осуществлять менеджмент?  </vt:lpstr>
      <vt:lpstr>  Как организовать процесс реализации проекта - кто поможет жильцам осуществлять менеджмент?  </vt:lpstr>
      <vt:lpstr>Роль ИВО в пилотном проекте по энергетической модернизации жилого дома в г. Кокшетау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Larissa Schreckenbach</dc:creator>
  <cp:lastModifiedBy>Larissa Schreckenbach</cp:lastModifiedBy>
  <cp:revision>14</cp:revision>
  <dcterms:created xsi:type="dcterms:W3CDTF">2025-02-13T16:24:31Z</dcterms:created>
  <dcterms:modified xsi:type="dcterms:W3CDTF">2025-02-20T07:12:21Z</dcterms:modified>
</cp:coreProperties>
</file>