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57" r:id="rId4"/>
    <p:sldId id="258" r:id="rId5"/>
    <p:sldId id="259" r:id="rId6"/>
    <p:sldId id="260" r:id="rId7"/>
    <p:sldId id="261" r:id="rId8"/>
    <p:sldId id="265"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81"/>
    <a:srgbClr val="FF9BFF"/>
    <a:srgbClr val="E6E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8889D-0E4B-4FE7-AD84-8A37B7E17076}" type="datetimeFigureOut">
              <a:rPr lang="ru-RU" smtClean="0"/>
              <a:t>19.02.2025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8AF89-88B7-4840-A330-8B6811900C6B}" type="slidenum">
              <a:rPr lang="ru-RU" smtClean="0"/>
              <a:t>‹#›</a:t>
            </a:fld>
            <a:endParaRPr lang="ru-RU"/>
          </a:p>
        </p:txBody>
      </p:sp>
    </p:spTree>
    <p:extLst>
      <p:ext uri="{BB962C8B-B14F-4D97-AF65-F5344CB8AC3E}">
        <p14:creationId xmlns:p14="http://schemas.microsoft.com/office/powerpoint/2010/main" val="198628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D8AF89-88B7-4840-A330-8B6811900C6B}" type="slidenum">
              <a:rPr lang="ru-RU" smtClean="0"/>
              <a:t>1</a:t>
            </a:fld>
            <a:endParaRPr lang="ru-RU"/>
          </a:p>
        </p:txBody>
      </p:sp>
    </p:spTree>
    <p:extLst>
      <p:ext uri="{BB962C8B-B14F-4D97-AF65-F5344CB8AC3E}">
        <p14:creationId xmlns:p14="http://schemas.microsoft.com/office/powerpoint/2010/main" val="1202394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40CFA1-BF0E-B0EC-C507-73C7A8E0A17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74A189B-5DE4-D82F-022C-50B42908B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A61EC2B-DFAD-6FD9-9355-879ED897EC42}"/>
              </a:ext>
            </a:extLst>
          </p:cNvPr>
          <p:cNvSpPr>
            <a:spLocks noGrp="1"/>
          </p:cNvSpPr>
          <p:nvPr>
            <p:ph type="dt" sz="half" idx="10"/>
          </p:nvPr>
        </p:nvSpPr>
        <p:spPr/>
        <p:txBody>
          <a:bodyPr/>
          <a:lstStyle/>
          <a:p>
            <a:fld id="{A42764D4-86FE-4B51-AA47-7CE0C0CF7514}" type="datetimeFigureOut">
              <a:rPr lang="ru-RU" smtClean="0"/>
              <a:t>19.02.2025</a:t>
            </a:fld>
            <a:endParaRPr lang="ru-RU"/>
          </a:p>
        </p:txBody>
      </p:sp>
      <p:sp>
        <p:nvSpPr>
          <p:cNvPr id="5" name="Нижний колонтитул 4">
            <a:extLst>
              <a:ext uri="{FF2B5EF4-FFF2-40B4-BE49-F238E27FC236}">
                <a16:creationId xmlns:a16="http://schemas.microsoft.com/office/drawing/2014/main" id="{EB39BAC6-D64A-5950-E06A-701FEB91DA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08F1289-1A6E-5953-9CD7-57984A7F4413}"/>
              </a:ext>
            </a:extLst>
          </p:cNvPr>
          <p:cNvSpPr>
            <a:spLocks noGrp="1"/>
          </p:cNvSpPr>
          <p:nvPr>
            <p:ph type="sldNum" sz="quarter" idx="12"/>
          </p:nvPr>
        </p:nvSpPr>
        <p:spPr/>
        <p:txBody>
          <a:bodyPr/>
          <a:lstStyle/>
          <a:p>
            <a:fld id="{C9307A45-3508-4E2E-B2DA-15CD9C9452D8}" type="slidenum">
              <a:rPr lang="ru-RU" smtClean="0"/>
              <a:t>‹#›</a:t>
            </a:fld>
            <a:endParaRPr lang="ru-RU"/>
          </a:p>
        </p:txBody>
      </p:sp>
    </p:spTree>
    <p:extLst>
      <p:ext uri="{BB962C8B-B14F-4D97-AF65-F5344CB8AC3E}">
        <p14:creationId xmlns:p14="http://schemas.microsoft.com/office/powerpoint/2010/main" val="82559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5FBD27-8887-BBEB-36E5-6EA847A470A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8FE7C26-2582-E9C1-215B-012D20B55D8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30FFB13-0C92-97CA-39F2-D03B2E8FC076}"/>
              </a:ext>
            </a:extLst>
          </p:cNvPr>
          <p:cNvSpPr>
            <a:spLocks noGrp="1"/>
          </p:cNvSpPr>
          <p:nvPr>
            <p:ph type="dt" sz="half" idx="10"/>
          </p:nvPr>
        </p:nvSpPr>
        <p:spPr/>
        <p:txBody>
          <a:bodyPr/>
          <a:lstStyle/>
          <a:p>
            <a:fld id="{A42764D4-86FE-4B51-AA47-7CE0C0CF7514}" type="datetimeFigureOut">
              <a:rPr lang="ru-RU" smtClean="0"/>
              <a:t>19.02.2025</a:t>
            </a:fld>
            <a:endParaRPr lang="ru-RU"/>
          </a:p>
        </p:txBody>
      </p:sp>
      <p:sp>
        <p:nvSpPr>
          <p:cNvPr id="5" name="Нижний колонтитул 4">
            <a:extLst>
              <a:ext uri="{FF2B5EF4-FFF2-40B4-BE49-F238E27FC236}">
                <a16:creationId xmlns:a16="http://schemas.microsoft.com/office/drawing/2014/main" id="{A949C022-B951-95AA-F886-202EEF86B8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28BF987-6570-F7D2-648E-3C6F8AEE724F}"/>
              </a:ext>
            </a:extLst>
          </p:cNvPr>
          <p:cNvSpPr>
            <a:spLocks noGrp="1"/>
          </p:cNvSpPr>
          <p:nvPr>
            <p:ph type="sldNum" sz="quarter" idx="12"/>
          </p:nvPr>
        </p:nvSpPr>
        <p:spPr/>
        <p:txBody>
          <a:bodyPr/>
          <a:lstStyle/>
          <a:p>
            <a:fld id="{C9307A45-3508-4E2E-B2DA-15CD9C9452D8}" type="slidenum">
              <a:rPr lang="ru-RU" smtClean="0"/>
              <a:t>‹#›</a:t>
            </a:fld>
            <a:endParaRPr lang="ru-RU"/>
          </a:p>
        </p:txBody>
      </p:sp>
    </p:spTree>
    <p:extLst>
      <p:ext uri="{BB962C8B-B14F-4D97-AF65-F5344CB8AC3E}">
        <p14:creationId xmlns:p14="http://schemas.microsoft.com/office/powerpoint/2010/main" val="390741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8EA1E6B-633B-7AFD-6864-96067FD346D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5E7FE8D-AFCA-78A9-4AC0-A9D08111DB2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275FFB7-7BDE-7182-2097-E3C093CBB375}"/>
              </a:ext>
            </a:extLst>
          </p:cNvPr>
          <p:cNvSpPr>
            <a:spLocks noGrp="1"/>
          </p:cNvSpPr>
          <p:nvPr>
            <p:ph type="dt" sz="half" idx="10"/>
          </p:nvPr>
        </p:nvSpPr>
        <p:spPr/>
        <p:txBody>
          <a:bodyPr/>
          <a:lstStyle/>
          <a:p>
            <a:fld id="{A42764D4-86FE-4B51-AA47-7CE0C0CF7514}" type="datetimeFigureOut">
              <a:rPr lang="ru-RU" smtClean="0"/>
              <a:t>19.02.2025</a:t>
            </a:fld>
            <a:endParaRPr lang="ru-RU"/>
          </a:p>
        </p:txBody>
      </p:sp>
      <p:sp>
        <p:nvSpPr>
          <p:cNvPr id="5" name="Нижний колонтитул 4">
            <a:extLst>
              <a:ext uri="{FF2B5EF4-FFF2-40B4-BE49-F238E27FC236}">
                <a16:creationId xmlns:a16="http://schemas.microsoft.com/office/drawing/2014/main" id="{0259180E-5100-FB91-B400-6B4FC109F1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BBAD7B-B1A3-1F67-0177-3FDF92786490}"/>
              </a:ext>
            </a:extLst>
          </p:cNvPr>
          <p:cNvSpPr>
            <a:spLocks noGrp="1"/>
          </p:cNvSpPr>
          <p:nvPr>
            <p:ph type="sldNum" sz="quarter" idx="12"/>
          </p:nvPr>
        </p:nvSpPr>
        <p:spPr/>
        <p:txBody>
          <a:bodyPr/>
          <a:lstStyle/>
          <a:p>
            <a:fld id="{C9307A45-3508-4E2E-B2DA-15CD9C9452D8}" type="slidenum">
              <a:rPr lang="ru-RU" smtClean="0"/>
              <a:t>‹#›</a:t>
            </a:fld>
            <a:endParaRPr lang="ru-RU"/>
          </a:p>
        </p:txBody>
      </p:sp>
    </p:spTree>
    <p:extLst>
      <p:ext uri="{BB962C8B-B14F-4D97-AF65-F5344CB8AC3E}">
        <p14:creationId xmlns:p14="http://schemas.microsoft.com/office/powerpoint/2010/main" val="136103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387F16-1720-7C47-89C1-133251CF15A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7A67693-364C-2093-3EE6-27DB90CB110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0290B91-A1D9-E801-2F97-227D5FC27D55}"/>
              </a:ext>
            </a:extLst>
          </p:cNvPr>
          <p:cNvSpPr>
            <a:spLocks noGrp="1"/>
          </p:cNvSpPr>
          <p:nvPr>
            <p:ph type="dt" sz="half" idx="10"/>
          </p:nvPr>
        </p:nvSpPr>
        <p:spPr/>
        <p:txBody>
          <a:bodyPr/>
          <a:lstStyle/>
          <a:p>
            <a:fld id="{A42764D4-86FE-4B51-AA47-7CE0C0CF7514}" type="datetimeFigureOut">
              <a:rPr lang="ru-RU" smtClean="0"/>
              <a:t>19.02.2025</a:t>
            </a:fld>
            <a:endParaRPr lang="ru-RU"/>
          </a:p>
        </p:txBody>
      </p:sp>
      <p:sp>
        <p:nvSpPr>
          <p:cNvPr id="5" name="Нижний колонтитул 4">
            <a:extLst>
              <a:ext uri="{FF2B5EF4-FFF2-40B4-BE49-F238E27FC236}">
                <a16:creationId xmlns:a16="http://schemas.microsoft.com/office/drawing/2014/main" id="{26BACAAF-3CB9-A8E7-FB02-19B2C3A16DA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145269-E0A5-9870-4A05-FDCAE90A2A2A}"/>
              </a:ext>
            </a:extLst>
          </p:cNvPr>
          <p:cNvSpPr>
            <a:spLocks noGrp="1"/>
          </p:cNvSpPr>
          <p:nvPr>
            <p:ph type="sldNum" sz="quarter" idx="12"/>
          </p:nvPr>
        </p:nvSpPr>
        <p:spPr/>
        <p:txBody>
          <a:bodyPr/>
          <a:lstStyle/>
          <a:p>
            <a:fld id="{C9307A45-3508-4E2E-B2DA-15CD9C9452D8}" type="slidenum">
              <a:rPr lang="ru-RU" smtClean="0"/>
              <a:t>‹#›</a:t>
            </a:fld>
            <a:endParaRPr lang="ru-RU"/>
          </a:p>
        </p:txBody>
      </p:sp>
    </p:spTree>
    <p:extLst>
      <p:ext uri="{BB962C8B-B14F-4D97-AF65-F5344CB8AC3E}">
        <p14:creationId xmlns:p14="http://schemas.microsoft.com/office/powerpoint/2010/main" val="5736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FEFB79-84D7-888F-4D2C-05E59A50D7B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25B123C-27A8-F836-847F-74645CCDC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65D452F-E56A-D0C7-2E50-BB205C31E8AA}"/>
              </a:ext>
            </a:extLst>
          </p:cNvPr>
          <p:cNvSpPr>
            <a:spLocks noGrp="1"/>
          </p:cNvSpPr>
          <p:nvPr>
            <p:ph type="dt" sz="half" idx="10"/>
          </p:nvPr>
        </p:nvSpPr>
        <p:spPr/>
        <p:txBody>
          <a:bodyPr/>
          <a:lstStyle/>
          <a:p>
            <a:fld id="{A42764D4-86FE-4B51-AA47-7CE0C0CF7514}" type="datetimeFigureOut">
              <a:rPr lang="ru-RU" smtClean="0"/>
              <a:t>19.02.2025</a:t>
            </a:fld>
            <a:endParaRPr lang="ru-RU"/>
          </a:p>
        </p:txBody>
      </p:sp>
      <p:sp>
        <p:nvSpPr>
          <p:cNvPr id="5" name="Нижний колонтитул 4">
            <a:extLst>
              <a:ext uri="{FF2B5EF4-FFF2-40B4-BE49-F238E27FC236}">
                <a16:creationId xmlns:a16="http://schemas.microsoft.com/office/drawing/2014/main" id="{6D1BA80D-231E-7974-AD9E-51E17F798C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31FD87-F7C0-4C1F-50E4-B11A6D99229D}"/>
              </a:ext>
            </a:extLst>
          </p:cNvPr>
          <p:cNvSpPr>
            <a:spLocks noGrp="1"/>
          </p:cNvSpPr>
          <p:nvPr>
            <p:ph type="sldNum" sz="quarter" idx="12"/>
          </p:nvPr>
        </p:nvSpPr>
        <p:spPr/>
        <p:txBody>
          <a:bodyPr/>
          <a:lstStyle/>
          <a:p>
            <a:fld id="{C9307A45-3508-4E2E-B2DA-15CD9C9452D8}" type="slidenum">
              <a:rPr lang="ru-RU" smtClean="0"/>
              <a:t>‹#›</a:t>
            </a:fld>
            <a:endParaRPr lang="ru-RU"/>
          </a:p>
        </p:txBody>
      </p:sp>
    </p:spTree>
    <p:extLst>
      <p:ext uri="{BB962C8B-B14F-4D97-AF65-F5344CB8AC3E}">
        <p14:creationId xmlns:p14="http://schemas.microsoft.com/office/powerpoint/2010/main" val="391088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5836AD-E500-7650-EA66-2030D65EC5A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85469EF-2FCF-DBCB-0804-92B89A74F75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895A399-69A7-5F55-8A1E-C165A9EAE27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432DED5-F18A-F6AD-8CD2-120D936748F9}"/>
              </a:ext>
            </a:extLst>
          </p:cNvPr>
          <p:cNvSpPr>
            <a:spLocks noGrp="1"/>
          </p:cNvSpPr>
          <p:nvPr>
            <p:ph type="dt" sz="half" idx="10"/>
          </p:nvPr>
        </p:nvSpPr>
        <p:spPr/>
        <p:txBody>
          <a:bodyPr/>
          <a:lstStyle/>
          <a:p>
            <a:fld id="{A42764D4-86FE-4B51-AA47-7CE0C0CF7514}" type="datetimeFigureOut">
              <a:rPr lang="ru-RU" smtClean="0"/>
              <a:t>19.02.2025</a:t>
            </a:fld>
            <a:endParaRPr lang="ru-RU"/>
          </a:p>
        </p:txBody>
      </p:sp>
      <p:sp>
        <p:nvSpPr>
          <p:cNvPr id="6" name="Нижний колонтитул 5">
            <a:extLst>
              <a:ext uri="{FF2B5EF4-FFF2-40B4-BE49-F238E27FC236}">
                <a16:creationId xmlns:a16="http://schemas.microsoft.com/office/drawing/2014/main" id="{05A8FCB9-B17B-B170-7FE7-F346DAD0370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5A267F7-7664-9CB3-0BD7-4E14CBDB9DE6}"/>
              </a:ext>
            </a:extLst>
          </p:cNvPr>
          <p:cNvSpPr>
            <a:spLocks noGrp="1"/>
          </p:cNvSpPr>
          <p:nvPr>
            <p:ph type="sldNum" sz="quarter" idx="12"/>
          </p:nvPr>
        </p:nvSpPr>
        <p:spPr/>
        <p:txBody>
          <a:bodyPr/>
          <a:lstStyle/>
          <a:p>
            <a:fld id="{C9307A45-3508-4E2E-B2DA-15CD9C9452D8}" type="slidenum">
              <a:rPr lang="ru-RU" smtClean="0"/>
              <a:t>‹#›</a:t>
            </a:fld>
            <a:endParaRPr lang="ru-RU"/>
          </a:p>
        </p:txBody>
      </p:sp>
    </p:spTree>
    <p:extLst>
      <p:ext uri="{BB962C8B-B14F-4D97-AF65-F5344CB8AC3E}">
        <p14:creationId xmlns:p14="http://schemas.microsoft.com/office/powerpoint/2010/main" val="7771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C83684-5E66-8FB9-F133-557026AC8E7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B2753C2-DDCF-267D-2090-20BC6507B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58A9BF4-291E-21E2-0380-31C71655F03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D6CB797-1179-D3E4-62DB-3597F3ED85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B7EEDA7-21C1-D21C-2368-D1DAEECDBE4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9A5B197-23B2-9645-763B-A4C40B2EE557}"/>
              </a:ext>
            </a:extLst>
          </p:cNvPr>
          <p:cNvSpPr>
            <a:spLocks noGrp="1"/>
          </p:cNvSpPr>
          <p:nvPr>
            <p:ph type="dt" sz="half" idx="10"/>
          </p:nvPr>
        </p:nvSpPr>
        <p:spPr/>
        <p:txBody>
          <a:bodyPr/>
          <a:lstStyle/>
          <a:p>
            <a:fld id="{A42764D4-86FE-4B51-AA47-7CE0C0CF7514}" type="datetimeFigureOut">
              <a:rPr lang="ru-RU" smtClean="0"/>
              <a:t>19.02.2025</a:t>
            </a:fld>
            <a:endParaRPr lang="ru-RU"/>
          </a:p>
        </p:txBody>
      </p:sp>
      <p:sp>
        <p:nvSpPr>
          <p:cNvPr id="8" name="Нижний колонтитул 7">
            <a:extLst>
              <a:ext uri="{FF2B5EF4-FFF2-40B4-BE49-F238E27FC236}">
                <a16:creationId xmlns:a16="http://schemas.microsoft.com/office/drawing/2014/main" id="{FCEEF7C0-E8E6-9BE0-62E3-9133B803C70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FCE48C0-6A8C-189E-5BB4-4F457D28E623}"/>
              </a:ext>
            </a:extLst>
          </p:cNvPr>
          <p:cNvSpPr>
            <a:spLocks noGrp="1"/>
          </p:cNvSpPr>
          <p:nvPr>
            <p:ph type="sldNum" sz="quarter" idx="12"/>
          </p:nvPr>
        </p:nvSpPr>
        <p:spPr/>
        <p:txBody>
          <a:bodyPr/>
          <a:lstStyle/>
          <a:p>
            <a:fld id="{C9307A45-3508-4E2E-B2DA-15CD9C9452D8}" type="slidenum">
              <a:rPr lang="ru-RU" smtClean="0"/>
              <a:t>‹#›</a:t>
            </a:fld>
            <a:endParaRPr lang="ru-RU"/>
          </a:p>
        </p:txBody>
      </p:sp>
    </p:spTree>
    <p:extLst>
      <p:ext uri="{BB962C8B-B14F-4D97-AF65-F5344CB8AC3E}">
        <p14:creationId xmlns:p14="http://schemas.microsoft.com/office/powerpoint/2010/main" val="352798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EAAC70-95EE-590A-16CF-4D53A4A077D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7226B6F-8C08-9C24-70DE-5FF9D558FEA4}"/>
              </a:ext>
            </a:extLst>
          </p:cNvPr>
          <p:cNvSpPr>
            <a:spLocks noGrp="1"/>
          </p:cNvSpPr>
          <p:nvPr>
            <p:ph type="dt" sz="half" idx="10"/>
          </p:nvPr>
        </p:nvSpPr>
        <p:spPr/>
        <p:txBody>
          <a:bodyPr/>
          <a:lstStyle/>
          <a:p>
            <a:fld id="{A42764D4-86FE-4B51-AA47-7CE0C0CF7514}" type="datetimeFigureOut">
              <a:rPr lang="ru-RU" smtClean="0"/>
              <a:t>19.02.2025</a:t>
            </a:fld>
            <a:endParaRPr lang="ru-RU"/>
          </a:p>
        </p:txBody>
      </p:sp>
      <p:sp>
        <p:nvSpPr>
          <p:cNvPr id="4" name="Нижний колонтитул 3">
            <a:extLst>
              <a:ext uri="{FF2B5EF4-FFF2-40B4-BE49-F238E27FC236}">
                <a16:creationId xmlns:a16="http://schemas.microsoft.com/office/drawing/2014/main" id="{9765354E-6ED0-623B-EB6E-9D988DB11FB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30AC6E0-E8E8-3F80-D715-3BB0DB4EE19A}"/>
              </a:ext>
            </a:extLst>
          </p:cNvPr>
          <p:cNvSpPr>
            <a:spLocks noGrp="1"/>
          </p:cNvSpPr>
          <p:nvPr>
            <p:ph type="sldNum" sz="quarter" idx="12"/>
          </p:nvPr>
        </p:nvSpPr>
        <p:spPr/>
        <p:txBody>
          <a:bodyPr/>
          <a:lstStyle/>
          <a:p>
            <a:fld id="{C9307A45-3508-4E2E-B2DA-15CD9C9452D8}" type="slidenum">
              <a:rPr lang="ru-RU" smtClean="0"/>
              <a:t>‹#›</a:t>
            </a:fld>
            <a:endParaRPr lang="ru-RU"/>
          </a:p>
        </p:txBody>
      </p:sp>
    </p:spTree>
    <p:extLst>
      <p:ext uri="{BB962C8B-B14F-4D97-AF65-F5344CB8AC3E}">
        <p14:creationId xmlns:p14="http://schemas.microsoft.com/office/powerpoint/2010/main" val="383204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450398A-853E-E5BA-0CB4-7879AB28957F}"/>
              </a:ext>
            </a:extLst>
          </p:cNvPr>
          <p:cNvSpPr>
            <a:spLocks noGrp="1"/>
          </p:cNvSpPr>
          <p:nvPr>
            <p:ph type="dt" sz="half" idx="10"/>
          </p:nvPr>
        </p:nvSpPr>
        <p:spPr/>
        <p:txBody>
          <a:bodyPr/>
          <a:lstStyle/>
          <a:p>
            <a:fld id="{A42764D4-86FE-4B51-AA47-7CE0C0CF7514}" type="datetimeFigureOut">
              <a:rPr lang="ru-RU" smtClean="0"/>
              <a:t>19.02.2025</a:t>
            </a:fld>
            <a:endParaRPr lang="ru-RU"/>
          </a:p>
        </p:txBody>
      </p:sp>
      <p:sp>
        <p:nvSpPr>
          <p:cNvPr id="3" name="Нижний колонтитул 2">
            <a:extLst>
              <a:ext uri="{FF2B5EF4-FFF2-40B4-BE49-F238E27FC236}">
                <a16:creationId xmlns:a16="http://schemas.microsoft.com/office/drawing/2014/main" id="{56E3D1C2-D2FF-7B32-E705-DA324990886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74A67A0-1E54-C376-3CF9-E1434A00514E}"/>
              </a:ext>
            </a:extLst>
          </p:cNvPr>
          <p:cNvSpPr>
            <a:spLocks noGrp="1"/>
          </p:cNvSpPr>
          <p:nvPr>
            <p:ph type="sldNum" sz="quarter" idx="12"/>
          </p:nvPr>
        </p:nvSpPr>
        <p:spPr/>
        <p:txBody>
          <a:bodyPr/>
          <a:lstStyle/>
          <a:p>
            <a:fld id="{C9307A45-3508-4E2E-B2DA-15CD9C9452D8}" type="slidenum">
              <a:rPr lang="ru-RU" smtClean="0"/>
              <a:t>‹#›</a:t>
            </a:fld>
            <a:endParaRPr lang="ru-RU"/>
          </a:p>
        </p:txBody>
      </p:sp>
    </p:spTree>
    <p:extLst>
      <p:ext uri="{BB962C8B-B14F-4D97-AF65-F5344CB8AC3E}">
        <p14:creationId xmlns:p14="http://schemas.microsoft.com/office/powerpoint/2010/main" val="318832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B7BCED-125B-8AEE-772C-EE40DE519B9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729EE57-A572-5B12-6B63-F644C0939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24F515F-D88A-5E49-D82B-77DD6CAC5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BD373A9-FA56-8AE7-B001-22B3405A7D46}"/>
              </a:ext>
            </a:extLst>
          </p:cNvPr>
          <p:cNvSpPr>
            <a:spLocks noGrp="1"/>
          </p:cNvSpPr>
          <p:nvPr>
            <p:ph type="dt" sz="half" idx="10"/>
          </p:nvPr>
        </p:nvSpPr>
        <p:spPr/>
        <p:txBody>
          <a:bodyPr/>
          <a:lstStyle/>
          <a:p>
            <a:fld id="{A42764D4-86FE-4B51-AA47-7CE0C0CF7514}" type="datetimeFigureOut">
              <a:rPr lang="ru-RU" smtClean="0"/>
              <a:t>19.02.2025</a:t>
            </a:fld>
            <a:endParaRPr lang="ru-RU"/>
          </a:p>
        </p:txBody>
      </p:sp>
      <p:sp>
        <p:nvSpPr>
          <p:cNvPr id="6" name="Нижний колонтитул 5">
            <a:extLst>
              <a:ext uri="{FF2B5EF4-FFF2-40B4-BE49-F238E27FC236}">
                <a16:creationId xmlns:a16="http://schemas.microsoft.com/office/drawing/2014/main" id="{8CD694C9-9EA6-1816-AF27-1BB62CD53D9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BEA1F97-4AA7-5FB1-19F4-01AD1AA6538A}"/>
              </a:ext>
            </a:extLst>
          </p:cNvPr>
          <p:cNvSpPr>
            <a:spLocks noGrp="1"/>
          </p:cNvSpPr>
          <p:nvPr>
            <p:ph type="sldNum" sz="quarter" idx="12"/>
          </p:nvPr>
        </p:nvSpPr>
        <p:spPr/>
        <p:txBody>
          <a:bodyPr/>
          <a:lstStyle/>
          <a:p>
            <a:fld id="{C9307A45-3508-4E2E-B2DA-15CD9C9452D8}" type="slidenum">
              <a:rPr lang="ru-RU" smtClean="0"/>
              <a:t>‹#›</a:t>
            </a:fld>
            <a:endParaRPr lang="ru-RU"/>
          </a:p>
        </p:txBody>
      </p:sp>
    </p:spTree>
    <p:extLst>
      <p:ext uri="{BB962C8B-B14F-4D97-AF65-F5344CB8AC3E}">
        <p14:creationId xmlns:p14="http://schemas.microsoft.com/office/powerpoint/2010/main" val="399746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A7791B-61BB-93FF-7B5B-E6912D40AEE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A70C9D7-0938-309E-F4B0-AA2FA5ACF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E47EC9F-C42A-7071-3C41-96A459D3D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BC465FE-4D95-3C71-6507-E86EE4EC9EFC}"/>
              </a:ext>
            </a:extLst>
          </p:cNvPr>
          <p:cNvSpPr>
            <a:spLocks noGrp="1"/>
          </p:cNvSpPr>
          <p:nvPr>
            <p:ph type="dt" sz="half" idx="10"/>
          </p:nvPr>
        </p:nvSpPr>
        <p:spPr/>
        <p:txBody>
          <a:bodyPr/>
          <a:lstStyle/>
          <a:p>
            <a:fld id="{A42764D4-86FE-4B51-AA47-7CE0C0CF7514}" type="datetimeFigureOut">
              <a:rPr lang="ru-RU" smtClean="0"/>
              <a:t>19.02.2025</a:t>
            </a:fld>
            <a:endParaRPr lang="ru-RU"/>
          </a:p>
        </p:txBody>
      </p:sp>
      <p:sp>
        <p:nvSpPr>
          <p:cNvPr id="6" name="Нижний колонтитул 5">
            <a:extLst>
              <a:ext uri="{FF2B5EF4-FFF2-40B4-BE49-F238E27FC236}">
                <a16:creationId xmlns:a16="http://schemas.microsoft.com/office/drawing/2014/main" id="{DF6D9A67-E4E5-92DE-19AD-AC7A3B652D0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4B977E6-A84C-4ABA-4371-0E01E5218899}"/>
              </a:ext>
            </a:extLst>
          </p:cNvPr>
          <p:cNvSpPr>
            <a:spLocks noGrp="1"/>
          </p:cNvSpPr>
          <p:nvPr>
            <p:ph type="sldNum" sz="quarter" idx="12"/>
          </p:nvPr>
        </p:nvSpPr>
        <p:spPr/>
        <p:txBody>
          <a:bodyPr/>
          <a:lstStyle/>
          <a:p>
            <a:fld id="{C9307A45-3508-4E2E-B2DA-15CD9C9452D8}" type="slidenum">
              <a:rPr lang="ru-RU" smtClean="0"/>
              <a:t>‹#›</a:t>
            </a:fld>
            <a:endParaRPr lang="ru-RU"/>
          </a:p>
        </p:txBody>
      </p:sp>
    </p:spTree>
    <p:extLst>
      <p:ext uri="{BB962C8B-B14F-4D97-AF65-F5344CB8AC3E}">
        <p14:creationId xmlns:p14="http://schemas.microsoft.com/office/powerpoint/2010/main" val="168823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B56F2F-199E-0495-3669-B78E39EAB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4E7EDE7-608D-1F9D-2DA6-F3819FDD2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1E3E69-1502-3C40-D0A6-60F5451D17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764D4-86FE-4B51-AA47-7CE0C0CF7514}" type="datetimeFigureOut">
              <a:rPr lang="ru-RU" smtClean="0"/>
              <a:t>19.02.2025</a:t>
            </a:fld>
            <a:endParaRPr lang="ru-RU"/>
          </a:p>
        </p:txBody>
      </p:sp>
      <p:sp>
        <p:nvSpPr>
          <p:cNvPr id="5" name="Нижний колонтитул 4">
            <a:extLst>
              <a:ext uri="{FF2B5EF4-FFF2-40B4-BE49-F238E27FC236}">
                <a16:creationId xmlns:a16="http://schemas.microsoft.com/office/drawing/2014/main" id="{D217EEAA-C448-0617-4658-0F33E1E91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F5B9021-71BA-CFE7-2EE4-A9C5F6FE8C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07A45-3508-4E2E-B2DA-15CD9C9452D8}" type="slidenum">
              <a:rPr lang="ru-RU" smtClean="0"/>
              <a:t>‹#›</a:t>
            </a:fld>
            <a:endParaRPr lang="ru-RU"/>
          </a:p>
        </p:txBody>
      </p:sp>
    </p:spTree>
    <p:extLst>
      <p:ext uri="{BB962C8B-B14F-4D97-AF65-F5344CB8AC3E}">
        <p14:creationId xmlns:p14="http://schemas.microsoft.com/office/powerpoint/2010/main" val="71381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15.jpe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6.png"/><Relationship Id="rId11" Type="http://schemas.microsoft.com/office/2007/relationships/hdphoto" Target="../media/hdphoto5.wdp"/><Relationship Id="rId5" Type="http://schemas.openxmlformats.org/officeDocument/2006/relationships/hyperlink" Target="http://www.uyushma.uz/" TargetMode="External"/><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hyperlink" Target="mailto:info@uyushma.uz" TargetMode="External"/><Relationship Id="rId9" Type="http://schemas.openxmlformats.org/officeDocument/2006/relationships/image" Target="../media/image18.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F71B87-35C8-73B9-E169-C45B2E822695}"/>
              </a:ext>
            </a:extLst>
          </p:cNvPr>
          <p:cNvSpPr>
            <a:spLocks noGrp="1"/>
          </p:cNvSpPr>
          <p:nvPr>
            <p:ph type="ctrTitle"/>
          </p:nvPr>
        </p:nvSpPr>
        <p:spPr/>
        <p:txBody>
          <a:bodyPr>
            <a:normAutofit/>
          </a:bodyPr>
          <a:lstStyle/>
          <a:p>
            <a:r>
              <a:rPr lang="ru-RU" sz="3200" b="1" dirty="0">
                <a:solidFill>
                  <a:srgbClr val="005B81"/>
                </a:solidFill>
                <a:effectLst/>
                <a:latin typeface="Calibri" panose="020F0502020204030204" pitchFamily="34" charset="0"/>
                <a:ea typeface="Calibri" panose="020F0502020204030204" pitchFamily="34" charset="0"/>
              </a:rPr>
              <a:t>Права и обязанности собственников квартир по содержанию и эксплуатации общего имущества</a:t>
            </a:r>
            <a:endParaRPr lang="ru-RU" sz="8800" dirty="0">
              <a:solidFill>
                <a:srgbClr val="005B81"/>
              </a:solidFill>
            </a:endParaRPr>
          </a:p>
        </p:txBody>
      </p:sp>
      <p:sp>
        <p:nvSpPr>
          <p:cNvPr id="3" name="Подзаголовок 2">
            <a:extLst>
              <a:ext uri="{FF2B5EF4-FFF2-40B4-BE49-F238E27FC236}">
                <a16:creationId xmlns:a16="http://schemas.microsoft.com/office/drawing/2014/main" id="{A942F0BD-2511-E0E8-8CBE-04D8CC18BC78}"/>
              </a:ext>
            </a:extLst>
          </p:cNvPr>
          <p:cNvSpPr>
            <a:spLocks noGrp="1"/>
          </p:cNvSpPr>
          <p:nvPr>
            <p:ph type="subTitle" idx="1"/>
          </p:nvPr>
        </p:nvSpPr>
        <p:spPr>
          <a:xfrm>
            <a:off x="1524000" y="3981450"/>
            <a:ext cx="9144000" cy="1655762"/>
          </a:xfrm>
        </p:spPr>
        <p:txBody>
          <a:bodyPr/>
          <a:lstStyle/>
          <a:p>
            <a:r>
              <a:rPr lang="ru-RU"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Рахима </a:t>
            </a:r>
            <a:r>
              <a:rPr lang="ru-RU" b="1"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Ортикова</a:t>
            </a:r>
            <a:r>
              <a:rPr lang="ru-RU"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ru-RU" sz="1800" b="1" i="1" dirty="0">
                <a:solidFill>
                  <a:srgbClr val="000000"/>
                </a:solidFill>
                <a:latin typeface="Calibri" panose="020F0502020204030204" pitchFamily="34" charset="0"/>
                <a:ea typeface="Calibri" panose="020F0502020204030204" pitchFamily="34" charset="0"/>
                <a:cs typeface="Calibri" panose="020F0502020204030204" pitchFamily="34" charset="0"/>
              </a:rPr>
              <a:t>Исполнительный директор, </a:t>
            </a:r>
            <a:r>
              <a:rPr lang="ru-RU"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Ассоциация организация профессиональных управляющих и обслуживающих жилищный фонд, </a:t>
            </a:r>
            <a:r>
              <a:rPr lang="ru-RU"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г.Ташкент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id="{A173B110-D9CC-9D8F-91C7-AF47AE800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96" y="181608"/>
            <a:ext cx="3314707" cy="1554483"/>
          </a:xfrm>
          <a:prstGeom prst="rect">
            <a:avLst/>
          </a:prstGeom>
        </p:spPr>
      </p:pic>
      <p:pic>
        <p:nvPicPr>
          <p:cNvPr id="6" name="Рисунок 5">
            <a:extLst>
              <a:ext uri="{FF2B5EF4-FFF2-40B4-BE49-F238E27FC236}">
                <a16:creationId xmlns:a16="http://schemas.microsoft.com/office/drawing/2014/main" id="{9526C605-B0E4-BB13-C145-AC8E0E341C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97550"/>
            <a:ext cx="12192000" cy="1060449"/>
          </a:xfrm>
          <a:prstGeom prst="rect">
            <a:avLst/>
          </a:prstGeom>
          <a:noFill/>
          <a:ln>
            <a:noFill/>
          </a:ln>
        </p:spPr>
      </p:pic>
      <p:pic>
        <p:nvPicPr>
          <p:cNvPr id="7" name="Picture 3">
            <a:extLst>
              <a:ext uri="{FF2B5EF4-FFF2-40B4-BE49-F238E27FC236}">
                <a16:creationId xmlns:a16="http://schemas.microsoft.com/office/drawing/2014/main" id="{6BA5E2C7-3311-7416-D6A2-A708E63F8B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3482" y="766763"/>
            <a:ext cx="712278" cy="711200"/>
          </a:xfrm>
          <a:prstGeom prst="rect">
            <a:avLst/>
          </a:prstGeom>
          <a:noFill/>
          <a:ln>
            <a:noFill/>
          </a:ln>
        </p:spPr>
      </p:pic>
      <p:pic>
        <p:nvPicPr>
          <p:cNvPr id="8" name="Рисунок 7">
            <a:extLst>
              <a:ext uri="{FF2B5EF4-FFF2-40B4-BE49-F238E27FC236}">
                <a16:creationId xmlns:a16="http://schemas.microsoft.com/office/drawing/2014/main" id="{ED236998-0D53-55D0-F18C-5C3BA2A901A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2951" y="645147"/>
            <a:ext cx="636588" cy="954431"/>
          </a:xfrm>
          <a:prstGeom prst="rect">
            <a:avLst/>
          </a:prstGeom>
          <a:noFill/>
          <a:ln>
            <a:noFill/>
          </a:ln>
        </p:spPr>
      </p:pic>
      <p:cxnSp>
        <p:nvCxnSpPr>
          <p:cNvPr id="10" name="Прямая соединительная линия 9">
            <a:extLst>
              <a:ext uri="{FF2B5EF4-FFF2-40B4-BE49-F238E27FC236}">
                <a16:creationId xmlns:a16="http://schemas.microsoft.com/office/drawing/2014/main" id="{2FD10930-DBB0-B2BA-857E-F89F2A6D73CE}"/>
              </a:ext>
            </a:extLst>
          </p:cNvPr>
          <p:cNvCxnSpPr/>
          <p:nvPr/>
        </p:nvCxnSpPr>
        <p:spPr>
          <a:xfrm>
            <a:off x="1935480" y="3670300"/>
            <a:ext cx="8481060" cy="0"/>
          </a:xfrm>
          <a:prstGeom prst="line">
            <a:avLst/>
          </a:prstGeom>
          <a:ln w="76200">
            <a:solidFill>
              <a:srgbClr val="005B81"/>
            </a:solidFill>
          </a:ln>
        </p:spPr>
        <p:style>
          <a:lnRef idx="1">
            <a:schemeClr val="accent1"/>
          </a:lnRef>
          <a:fillRef idx="0">
            <a:schemeClr val="accent1"/>
          </a:fillRef>
          <a:effectRef idx="0">
            <a:schemeClr val="accent1"/>
          </a:effectRef>
          <a:fontRef idx="minor">
            <a:schemeClr val="tx1"/>
          </a:fontRef>
        </p:style>
      </p:cxnSp>
      <p:sp>
        <p:nvSpPr>
          <p:cNvPr id="11" name="Овал 10">
            <a:extLst>
              <a:ext uri="{FF2B5EF4-FFF2-40B4-BE49-F238E27FC236}">
                <a16:creationId xmlns:a16="http://schemas.microsoft.com/office/drawing/2014/main" id="{895284F7-78BA-858A-CFE3-58AF8109434C}"/>
              </a:ext>
            </a:extLst>
          </p:cNvPr>
          <p:cNvSpPr/>
          <p:nvPr/>
        </p:nvSpPr>
        <p:spPr>
          <a:xfrm>
            <a:off x="6027420" y="3563621"/>
            <a:ext cx="198120" cy="208597"/>
          </a:xfrm>
          <a:prstGeom prst="ellipse">
            <a:avLst/>
          </a:prstGeom>
          <a:solidFill>
            <a:srgbClr val="005B8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09E3C640-3CCD-6846-C3F0-849E087F9E2E}"/>
              </a:ext>
            </a:extLst>
          </p:cNvPr>
          <p:cNvSpPr txBox="1"/>
          <p:nvPr/>
        </p:nvSpPr>
        <p:spPr>
          <a:xfrm>
            <a:off x="5192410" y="5937248"/>
            <a:ext cx="1868140" cy="523220"/>
          </a:xfrm>
          <a:prstGeom prst="rect">
            <a:avLst/>
          </a:prstGeom>
          <a:noFill/>
        </p:spPr>
        <p:txBody>
          <a:bodyPr wrap="none" rtlCol="0">
            <a:spAutoFit/>
          </a:bodyPr>
          <a:lstStyle/>
          <a:p>
            <a:pPr algn="ctr"/>
            <a:r>
              <a:rPr lang="ru-RU" sz="1400" b="1" dirty="0"/>
              <a:t>21 февраля 2025 года</a:t>
            </a:r>
            <a:br>
              <a:rPr lang="ru-RU" sz="1400" b="1" dirty="0"/>
            </a:br>
            <a:r>
              <a:rPr lang="ru-RU" sz="1400" b="1" dirty="0" err="1"/>
              <a:t>г.Нукус</a:t>
            </a:r>
            <a:endParaRPr lang="ru-RU" sz="1400" b="1" dirty="0"/>
          </a:p>
        </p:txBody>
      </p:sp>
    </p:spTree>
    <p:extLst>
      <p:ext uri="{BB962C8B-B14F-4D97-AF65-F5344CB8AC3E}">
        <p14:creationId xmlns:p14="http://schemas.microsoft.com/office/powerpoint/2010/main" val="156554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8B2BFCC0-0CB8-E869-418A-CBE661FA7F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00" y="0"/>
            <a:ext cx="5207000" cy="3905250"/>
          </a:xfrm>
          <a:prstGeom prst="rect">
            <a:avLst/>
          </a:prstGeom>
        </p:spPr>
      </p:pic>
      <p:sp>
        <p:nvSpPr>
          <p:cNvPr id="4" name="TextBox 3">
            <a:extLst>
              <a:ext uri="{FF2B5EF4-FFF2-40B4-BE49-F238E27FC236}">
                <a16:creationId xmlns:a16="http://schemas.microsoft.com/office/drawing/2014/main" id="{82E5756D-BADD-01FC-5D2F-7E3F471C975C}"/>
              </a:ext>
            </a:extLst>
          </p:cNvPr>
          <p:cNvSpPr txBox="1"/>
          <p:nvPr/>
        </p:nvSpPr>
        <p:spPr>
          <a:xfrm>
            <a:off x="1005708" y="3207749"/>
            <a:ext cx="9437584" cy="1200329"/>
          </a:xfrm>
          <a:prstGeom prst="rect">
            <a:avLst/>
          </a:prstGeom>
          <a:noFill/>
        </p:spPr>
        <p:txBody>
          <a:bodyPr wrap="none" rtlCol="0">
            <a:spAutoFit/>
          </a:bodyPr>
          <a:lstStyle/>
          <a:p>
            <a:r>
              <a:rPr lang="ru-RU" sz="2400" b="1" dirty="0">
                <a:solidFill>
                  <a:schemeClr val="accent1"/>
                </a:solidFill>
              </a:rPr>
              <a:t>Миссия: </a:t>
            </a:r>
          </a:p>
          <a:p>
            <a:r>
              <a:rPr lang="ru-RU" sz="2400" dirty="0"/>
              <a:t>С помощью профессионалов довести управление многоквартирными </a:t>
            </a:r>
          </a:p>
          <a:p>
            <a:r>
              <a:rPr lang="ru-RU" sz="2400" dirty="0"/>
              <a:t>домами в Узбекистане до мировых стандартов.</a:t>
            </a:r>
          </a:p>
        </p:txBody>
      </p:sp>
      <p:pic>
        <p:nvPicPr>
          <p:cNvPr id="8" name="Picture 2" descr="E:\2019 Закиров Ж М\Уюшма Закиров\logo UYUSHMA -smaLL.jpg">
            <a:extLst>
              <a:ext uri="{FF2B5EF4-FFF2-40B4-BE49-F238E27FC236}">
                <a16:creationId xmlns:a16="http://schemas.microsoft.com/office/drawing/2014/main" id="{AFF14CB5-AB87-3042-1072-DDED5DD26E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51" y="114570"/>
            <a:ext cx="2472558" cy="2472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F4C9AD1-C91A-7048-2D9C-19C3A316AF9E}"/>
              </a:ext>
            </a:extLst>
          </p:cNvPr>
          <p:cNvSpPr txBox="1"/>
          <p:nvPr/>
        </p:nvSpPr>
        <p:spPr>
          <a:xfrm>
            <a:off x="2625121" y="695827"/>
            <a:ext cx="7202956" cy="830997"/>
          </a:xfrm>
          <a:prstGeom prst="rect">
            <a:avLst/>
          </a:prstGeom>
          <a:noFill/>
        </p:spPr>
        <p:txBody>
          <a:bodyPr wrap="square" rtlCol="0">
            <a:spAutoFit/>
          </a:bodyPr>
          <a:lstStyle/>
          <a:p>
            <a:pPr algn="ctr"/>
            <a:r>
              <a:rPr lang="ru-RU" sz="2400" b="1" dirty="0">
                <a:solidFill>
                  <a:srgbClr val="0070C0"/>
                </a:solidFill>
              </a:rPr>
              <a:t>Ассоциация организаций профессиональных управляющих и обслуживающих жилищный фонд</a:t>
            </a:r>
          </a:p>
        </p:txBody>
      </p:sp>
      <p:sp>
        <p:nvSpPr>
          <p:cNvPr id="10" name="Прямоугольник 9">
            <a:extLst>
              <a:ext uri="{FF2B5EF4-FFF2-40B4-BE49-F238E27FC236}">
                <a16:creationId xmlns:a16="http://schemas.microsoft.com/office/drawing/2014/main" id="{34BDDA91-6DF3-69BA-2DF5-2B9E5556F249}"/>
              </a:ext>
            </a:extLst>
          </p:cNvPr>
          <p:cNvSpPr/>
          <p:nvPr/>
        </p:nvSpPr>
        <p:spPr>
          <a:xfrm>
            <a:off x="1005708" y="4623290"/>
            <a:ext cx="9173342" cy="1692771"/>
          </a:xfrm>
          <a:prstGeom prst="rect">
            <a:avLst/>
          </a:prstGeom>
        </p:spPr>
        <p:txBody>
          <a:bodyPr wrap="square">
            <a:spAutoFit/>
          </a:bodyPr>
          <a:lstStyle/>
          <a:p>
            <a:r>
              <a:rPr lang="ru-RU" sz="2400" b="1" dirty="0">
                <a:solidFill>
                  <a:schemeClr val="accent1"/>
                </a:solidFill>
              </a:rPr>
              <a:t>Задачами Ассоциации являются:</a:t>
            </a:r>
          </a:p>
          <a:p>
            <a:pPr marL="285750" indent="-285750">
              <a:buFont typeface="Arial" panose="020B0604020202020204" pitchFamily="34" charset="0"/>
              <a:buChar char="•"/>
            </a:pPr>
            <a:r>
              <a:rPr lang="ru-RU" sz="1600" i="1" dirty="0"/>
              <a:t>Содействие в реализации реформ в сфере ЖКХ Республики Узбекистан через развитие рынка жилищно-коммунальных услуг;</a:t>
            </a:r>
          </a:p>
          <a:p>
            <a:pPr marL="285750" indent="-285750">
              <a:buFont typeface="Arial" panose="020B0604020202020204" pitchFamily="34" charset="0"/>
              <a:buChar char="•"/>
            </a:pPr>
            <a:r>
              <a:rPr lang="ru-RU" sz="1600" i="1" dirty="0"/>
              <a:t>Управление жильем и повышение качества услуг, предоставление коммунальных услуг;</a:t>
            </a:r>
          </a:p>
          <a:p>
            <a:pPr marL="285750" indent="-285750">
              <a:buFont typeface="Arial" panose="020B0604020202020204" pitchFamily="34" charset="0"/>
              <a:buChar char="•"/>
            </a:pPr>
            <a:r>
              <a:rPr lang="ru-RU" sz="1600" i="1" dirty="0"/>
              <a:t>Координация деятельности профессиональных менеджеров и организаций, предоставляющих жилищные услуги, а также представление и защита интересов членов Ассоциации;</a:t>
            </a:r>
          </a:p>
        </p:txBody>
      </p:sp>
      <p:sp>
        <p:nvSpPr>
          <p:cNvPr id="11" name="Прямоугольник 10">
            <a:extLst>
              <a:ext uri="{FF2B5EF4-FFF2-40B4-BE49-F238E27FC236}">
                <a16:creationId xmlns:a16="http://schemas.microsoft.com/office/drawing/2014/main" id="{98CF1104-60BD-2ADD-F761-ECF01C8237D9}"/>
              </a:ext>
            </a:extLst>
          </p:cNvPr>
          <p:cNvSpPr/>
          <p:nvPr/>
        </p:nvSpPr>
        <p:spPr>
          <a:xfrm>
            <a:off x="3142733" y="1530047"/>
            <a:ext cx="6167733" cy="523220"/>
          </a:xfrm>
          <a:prstGeom prst="rect">
            <a:avLst/>
          </a:prstGeom>
        </p:spPr>
        <p:txBody>
          <a:bodyPr wrap="square">
            <a:spAutoFit/>
          </a:bodyPr>
          <a:lstStyle/>
          <a:p>
            <a:pPr algn="ctr"/>
            <a:r>
              <a:rPr lang="ru-RU" sz="1400" dirty="0">
                <a:solidFill>
                  <a:schemeClr val="tx1">
                    <a:lumMod val="50000"/>
                    <a:lumOff val="50000"/>
                  </a:schemeClr>
                </a:solidFill>
              </a:rPr>
              <a:t>была зарегистрированы  в Министерстве Юстиции 21 апреля 2011 года и ведет свою деятельность на территории Республики Узбекистан.</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87056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E09265C-9AE9-7C44-1275-8752C16F3C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00" y="0"/>
            <a:ext cx="5207000" cy="3905250"/>
          </a:xfrm>
          <a:prstGeom prst="rect">
            <a:avLst/>
          </a:prstGeom>
        </p:spPr>
      </p:pic>
      <p:sp>
        <p:nvSpPr>
          <p:cNvPr id="2" name="Заголовок 1">
            <a:extLst>
              <a:ext uri="{FF2B5EF4-FFF2-40B4-BE49-F238E27FC236}">
                <a16:creationId xmlns:a16="http://schemas.microsoft.com/office/drawing/2014/main" id="{405E9970-07E7-AFBA-C674-6CD33578F941}"/>
              </a:ext>
            </a:extLst>
          </p:cNvPr>
          <p:cNvSpPr>
            <a:spLocks noGrp="1"/>
          </p:cNvSpPr>
          <p:nvPr>
            <p:ph type="title"/>
          </p:nvPr>
        </p:nvSpPr>
        <p:spPr/>
        <p:txBody>
          <a:bodyPr>
            <a:normAutofit/>
          </a:bodyPr>
          <a:lstStyle/>
          <a:p>
            <a:r>
              <a:rPr lang="ru-RU" b="1" i="0" u="none" strike="noStrike" dirty="0">
                <a:solidFill>
                  <a:srgbClr val="000080"/>
                </a:solidFill>
                <a:effectLst/>
                <a:latin typeface="Montserrat-Bold"/>
              </a:rPr>
              <a:t>Общее имущество</a:t>
            </a:r>
            <a:endParaRPr lang="ru-RU" dirty="0"/>
          </a:p>
        </p:txBody>
      </p:sp>
      <p:pic>
        <p:nvPicPr>
          <p:cNvPr id="4" name="Рисунок 3">
            <a:extLst>
              <a:ext uri="{FF2B5EF4-FFF2-40B4-BE49-F238E27FC236}">
                <a16:creationId xmlns:a16="http://schemas.microsoft.com/office/drawing/2014/main" id="{D377387C-2C46-FBEA-3124-F54364617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255" y="1779203"/>
            <a:ext cx="5533645" cy="4713672"/>
          </a:xfrm>
          <a:prstGeom prst="rect">
            <a:avLst/>
          </a:prstGeom>
        </p:spPr>
      </p:pic>
      <p:sp>
        <p:nvSpPr>
          <p:cNvPr id="5" name="Прямоугольник 4">
            <a:extLst>
              <a:ext uri="{FF2B5EF4-FFF2-40B4-BE49-F238E27FC236}">
                <a16:creationId xmlns:a16="http://schemas.microsoft.com/office/drawing/2014/main" id="{6D00E710-4F8C-B8FC-535D-D2BB0E104DE4}"/>
              </a:ext>
            </a:extLst>
          </p:cNvPr>
          <p:cNvSpPr/>
          <p:nvPr/>
        </p:nvSpPr>
        <p:spPr>
          <a:xfrm>
            <a:off x="5857874" y="1741103"/>
            <a:ext cx="6096000" cy="2308324"/>
          </a:xfrm>
          <a:prstGeom prst="rect">
            <a:avLst/>
          </a:prstGeom>
        </p:spPr>
        <p:txBody>
          <a:bodyPr>
            <a:spAutoFit/>
          </a:bodyPr>
          <a:lstStyle/>
          <a:p>
            <a:r>
              <a:rPr lang="ru-RU" b="0" i="0" u="none" strike="noStrike" dirty="0">
                <a:solidFill>
                  <a:srgbClr val="000000"/>
                </a:solidFill>
                <a:effectLst/>
                <a:latin typeface="Montserrat" panose="00000500000000000000" pitchFamily="2" charset="-52"/>
              </a:rPr>
              <a:t>Общим имуществом являются </a:t>
            </a:r>
            <a:r>
              <a:rPr lang="ru-RU" b="1" i="0" u="none" strike="noStrike" dirty="0">
                <a:solidFill>
                  <a:srgbClr val="000000"/>
                </a:solidFill>
                <a:effectLst/>
                <a:latin typeface="Montserrat" panose="00000500000000000000" pitchFamily="2" charset="-52"/>
              </a:rPr>
              <a:t>общие помещения </a:t>
            </a:r>
            <a:r>
              <a:rPr lang="ru-RU" b="0" i="0" u="none" strike="noStrike" dirty="0">
                <a:solidFill>
                  <a:srgbClr val="000000"/>
                </a:solidFill>
                <a:effectLst/>
                <a:latin typeface="Montserrat" panose="00000500000000000000" pitchFamily="2" charset="-52"/>
              </a:rPr>
              <a:t>в многоквартирном доме, </a:t>
            </a:r>
            <a:r>
              <a:rPr lang="ru-RU" b="1" i="0" u="none" strike="noStrike" dirty="0">
                <a:solidFill>
                  <a:srgbClr val="000000"/>
                </a:solidFill>
                <a:effectLst/>
                <a:latin typeface="Montserrat" panose="00000500000000000000" pitchFamily="2" charset="-52"/>
              </a:rPr>
              <a:t>несущие и ограждающие конструкции</a:t>
            </a:r>
            <a:r>
              <a:rPr lang="ru-RU" b="0" i="0" u="none" strike="noStrike" dirty="0">
                <a:solidFill>
                  <a:srgbClr val="000000"/>
                </a:solidFill>
                <a:effectLst/>
                <a:latin typeface="Montserrat" panose="00000500000000000000" pitchFamily="2" charset="-52"/>
              </a:rPr>
              <a:t>, межквартирные </a:t>
            </a:r>
            <a:r>
              <a:rPr lang="ru-RU" i="0" u="none" strike="noStrike" dirty="0">
                <a:solidFill>
                  <a:srgbClr val="000000"/>
                </a:solidFill>
                <a:effectLst/>
                <a:latin typeface="Montserrat" panose="00000500000000000000" pitchFamily="2" charset="-52"/>
              </a:rPr>
              <a:t>лестничные клетки</a:t>
            </a:r>
            <a:r>
              <a:rPr lang="ru-RU" b="0" i="0" u="none" strike="noStrike" dirty="0">
                <a:solidFill>
                  <a:srgbClr val="000000"/>
                </a:solidFill>
                <a:effectLst/>
                <a:latin typeface="Montserrat" panose="00000500000000000000" pitchFamily="2" charset="-52"/>
              </a:rPr>
              <a:t>, лестницы, коридоры, технические этажи, </a:t>
            </a:r>
            <a:r>
              <a:rPr lang="ru-RU" b="1" i="0" u="none" strike="noStrike" dirty="0">
                <a:solidFill>
                  <a:srgbClr val="000000"/>
                </a:solidFill>
                <a:effectLst/>
                <a:latin typeface="Montserrat" panose="00000500000000000000" pitchFamily="2" charset="-52"/>
              </a:rPr>
              <a:t>подвалы</a:t>
            </a:r>
            <a:r>
              <a:rPr lang="ru-RU" b="0" i="0" u="none" strike="noStrike" dirty="0">
                <a:solidFill>
                  <a:srgbClr val="000000"/>
                </a:solidFill>
                <a:effectLst/>
                <a:latin typeface="Montserrat" panose="00000500000000000000" pitchFamily="2" charset="-52"/>
              </a:rPr>
              <a:t>, </a:t>
            </a:r>
            <a:r>
              <a:rPr lang="ru-RU" b="1" i="0" u="none" strike="noStrike" dirty="0">
                <a:solidFill>
                  <a:srgbClr val="000000"/>
                </a:solidFill>
                <a:effectLst/>
                <a:latin typeface="Montserrat" panose="00000500000000000000" pitchFamily="2" charset="-52"/>
              </a:rPr>
              <a:t>чердаки и крыши</a:t>
            </a:r>
            <a:r>
              <a:rPr lang="ru-RU" b="0" i="0" u="none" strike="noStrike" dirty="0">
                <a:solidFill>
                  <a:srgbClr val="000000"/>
                </a:solidFill>
                <a:effectLst/>
                <a:latin typeface="Montserrat" panose="00000500000000000000" pitchFamily="2" charset="-52"/>
              </a:rPr>
              <a:t>, внутридомовые инженерные сети и коммуникации и обслуживающие более одного помещения.</a:t>
            </a:r>
            <a:endParaRPr lang="ru-RU" dirty="0"/>
          </a:p>
        </p:txBody>
      </p:sp>
    </p:spTree>
    <p:extLst>
      <p:ext uri="{BB962C8B-B14F-4D97-AF65-F5344CB8AC3E}">
        <p14:creationId xmlns:p14="http://schemas.microsoft.com/office/powerpoint/2010/main" val="253473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a:extLst>
              <a:ext uri="{FF2B5EF4-FFF2-40B4-BE49-F238E27FC236}">
                <a16:creationId xmlns:a16="http://schemas.microsoft.com/office/drawing/2014/main" id="{06615536-1F55-61D3-DEC4-E352D954C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00" y="0"/>
            <a:ext cx="5207000" cy="3905250"/>
          </a:xfrm>
          <a:prstGeom prst="rect">
            <a:avLst/>
          </a:prstGeom>
        </p:spPr>
      </p:pic>
      <p:sp>
        <p:nvSpPr>
          <p:cNvPr id="2" name="Заголовок 1">
            <a:extLst>
              <a:ext uri="{FF2B5EF4-FFF2-40B4-BE49-F238E27FC236}">
                <a16:creationId xmlns:a16="http://schemas.microsoft.com/office/drawing/2014/main" id="{15C348EF-3474-F6BD-42CB-32AE9B03F5BB}"/>
              </a:ext>
            </a:extLst>
          </p:cNvPr>
          <p:cNvSpPr>
            <a:spLocks noGrp="1"/>
          </p:cNvSpPr>
          <p:nvPr>
            <p:ph type="title"/>
          </p:nvPr>
        </p:nvSpPr>
        <p:spPr/>
        <p:txBody>
          <a:bodyPr/>
          <a:lstStyle/>
          <a:p>
            <a:r>
              <a:rPr lang="ru-RU" b="1" i="0" u="none" strike="noStrike" dirty="0">
                <a:solidFill>
                  <a:srgbClr val="000080"/>
                </a:solidFill>
                <a:effectLst/>
                <a:latin typeface="Montserrat-Bold"/>
              </a:rPr>
              <a:t>Полномочия общего собрания</a:t>
            </a:r>
            <a:endParaRPr lang="ru-RU" dirty="0"/>
          </a:p>
        </p:txBody>
      </p:sp>
      <p:pic>
        <p:nvPicPr>
          <p:cNvPr id="4" name="Рисунок 3">
            <a:extLst>
              <a:ext uri="{FF2B5EF4-FFF2-40B4-BE49-F238E27FC236}">
                <a16:creationId xmlns:a16="http://schemas.microsoft.com/office/drawing/2014/main" id="{9A851EA0-5715-2C5E-F16C-18FCC7F80A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663" y="2091995"/>
            <a:ext cx="4692673" cy="2778445"/>
          </a:xfrm>
          <a:prstGeom prst="rect">
            <a:avLst/>
          </a:prstGeom>
        </p:spPr>
      </p:pic>
      <p:sp>
        <p:nvSpPr>
          <p:cNvPr id="5" name="Объект 2">
            <a:extLst>
              <a:ext uri="{FF2B5EF4-FFF2-40B4-BE49-F238E27FC236}">
                <a16:creationId xmlns:a16="http://schemas.microsoft.com/office/drawing/2014/main" id="{3D972CA3-F602-2C15-4661-E4FFA74793CB}"/>
              </a:ext>
            </a:extLst>
          </p:cNvPr>
          <p:cNvSpPr txBox="1">
            <a:spLocks/>
          </p:cNvSpPr>
          <p:nvPr/>
        </p:nvSpPr>
        <p:spPr>
          <a:xfrm>
            <a:off x="177781" y="3888857"/>
            <a:ext cx="3812653" cy="942222"/>
          </a:xfrm>
          <a:prstGeom prst="rect">
            <a:avLst/>
          </a:prstGeom>
          <a:solidFill>
            <a:schemeClr val="accent6">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400" b="0" i="0" u="none" strike="noStrike" dirty="0">
                <a:solidFill>
                  <a:srgbClr val="000000"/>
                </a:solidFill>
                <a:effectLst/>
                <a:latin typeface="Montserrat" panose="00000500000000000000" pitchFamily="2" charset="-52"/>
              </a:rPr>
              <a:t>осуществляет контроль за деятельностью органов управления многоквартирными домами;</a:t>
            </a:r>
            <a:endParaRPr lang="ru-RU" sz="2000" dirty="0">
              <a:solidFill>
                <a:schemeClr val="bg1"/>
              </a:solidFill>
            </a:endParaRPr>
          </a:p>
        </p:txBody>
      </p:sp>
      <p:sp>
        <p:nvSpPr>
          <p:cNvPr id="6" name="TextBox 5">
            <a:extLst>
              <a:ext uri="{FF2B5EF4-FFF2-40B4-BE49-F238E27FC236}">
                <a16:creationId xmlns:a16="http://schemas.microsoft.com/office/drawing/2014/main" id="{7A89A453-4A30-D0B7-527E-05C740EC90CF}"/>
              </a:ext>
            </a:extLst>
          </p:cNvPr>
          <p:cNvSpPr txBox="1"/>
          <p:nvPr/>
        </p:nvSpPr>
        <p:spPr>
          <a:xfrm>
            <a:off x="8698460" y="3284726"/>
            <a:ext cx="3331878" cy="738664"/>
          </a:xfrm>
          <a:prstGeom prst="rect">
            <a:avLst/>
          </a:prstGeom>
          <a:solidFill>
            <a:srgbClr val="FFA893"/>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ru-RU" sz="1400" b="0" i="0" u="none" strike="noStrike" dirty="0">
                <a:solidFill>
                  <a:srgbClr val="000000"/>
                </a:solidFill>
                <a:effectLst/>
                <a:latin typeface="Montserrat" panose="00000500000000000000" pitchFamily="2" charset="-52"/>
              </a:rPr>
              <a:t>принимает решение о получении кредитов коммерческих банков;</a:t>
            </a:r>
            <a:endParaRPr lang="ru-RU" sz="1400" dirty="0"/>
          </a:p>
        </p:txBody>
      </p:sp>
      <p:sp>
        <p:nvSpPr>
          <p:cNvPr id="7" name="TextBox 6">
            <a:extLst>
              <a:ext uri="{FF2B5EF4-FFF2-40B4-BE49-F238E27FC236}">
                <a16:creationId xmlns:a16="http://schemas.microsoft.com/office/drawing/2014/main" id="{F020C40D-8374-A1FD-E26C-159F4C6E2D54}"/>
              </a:ext>
            </a:extLst>
          </p:cNvPr>
          <p:cNvSpPr txBox="1"/>
          <p:nvPr/>
        </p:nvSpPr>
        <p:spPr>
          <a:xfrm>
            <a:off x="161661" y="1578759"/>
            <a:ext cx="4435958" cy="954107"/>
          </a:xfrm>
          <a:prstGeom prst="rect">
            <a:avLst/>
          </a:prstGeom>
          <a:solidFill>
            <a:srgbClr val="FF9BFF"/>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ru-RU" sz="1400" b="0" i="0" u="none" strike="noStrike" dirty="0">
                <a:solidFill>
                  <a:srgbClr val="000000"/>
                </a:solidFill>
                <a:effectLst/>
                <a:latin typeface="Montserrat" panose="00000500000000000000" pitchFamily="2" charset="-52"/>
              </a:rPr>
              <a:t>принимает решение о заключении договора с юридическим или физическим лицом на управление, обслуживание и ремонт общего имущества на конкурсной основе;</a:t>
            </a:r>
            <a:endParaRPr lang="ru-RU" sz="1400" dirty="0"/>
          </a:p>
        </p:txBody>
      </p:sp>
      <p:sp>
        <p:nvSpPr>
          <p:cNvPr id="9" name="TextBox 8">
            <a:extLst>
              <a:ext uri="{FF2B5EF4-FFF2-40B4-BE49-F238E27FC236}">
                <a16:creationId xmlns:a16="http://schemas.microsoft.com/office/drawing/2014/main" id="{C1E0543C-A440-CB77-4F00-C7758A1952FC}"/>
              </a:ext>
            </a:extLst>
          </p:cNvPr>
          <p:cNvSpPr txBox="1"/>
          <p:nvPr/>
        </p:nvSpPr>
        <p:spPr>
          <a:xfrm>
            <a:off x="8698460" y="1403529"/>
            <a:ext cx="3301679" cy="1600438"/>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ru-RU" sz="1400" b="0" i="0" u="none" strike="noStrike" dirty="0">
                <a:solidFill>
                  <a:srgbClr val="000000"/>
                </a:solidFill>
                <a:effectLst/>
                <a:latin typeface="Montserrat" panose="00000500000000000000" pitchFamily="2" charset="-52"/>
              </a:rPr>
              <a:t>Решение общего собрания является обязательным для исполнения всеми собственниками помещений, в том числе и теми, кто не принял участие в голосовании либо голосовал против.</a:t>
            </a:r>
            <a:endParaRPr lang="ru-RU" sz="1400" dirty="0"/>
          </a:p>
        </p:txBody>
      </p:sp>
      <p:sp>
        <p:nvSpPr>
          <p:cNvPr id="11" name="TextBox 10">
            <a:extLst>
              <a:ext uri="{FF2B5EF4-FFF2-40B4-BE49-F238E27FC236}">
                <a16:creationId xmlns:a16="http://schemas.microsoft.com/office/drawing/2014/main" id="{575717E7-BC03-A34C-769E-0D6279A2EF0E}"/>
              </a:ext>
            </a:extLst>
          </p:cNvPr>
          <p:cNvSpPr txBox="1"/>
          <p:nvPr/>
        </p:nvSpPr>
        <p:spPr>
          <a:xfrm>
            <a:off x="6556878" y="4975323"/>
            <a:ext cx="5429249" cy="1600438"/>
          </a:xfrm>
          <a:prstGeom prst="rect">
            <a:avLst/>
          </a:prstGeom>
          <a:solidFill>
            <a:schemeClr val="accent4"/>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ru-RU" sz="1400" b="0" i="0" u="none" strike="noStrike" dirty="0">
                <a:solidFill>
                  <a:srgbClr val="000000"/>
                </a:solidFill>
                <a:effectLst/>
                <a:latin typeface="Montserrat" panose="00000500000000000000" pitchFamily="2" charset="-52"/>
              </a:rPr>
              <a:t>Для принятия решения на общем собрании должны присутствовать более пятидесяти процентов всех собственников помещений или их представителей. Решение общего собрания считается принятым, если за него проголосовало более пятидесяти процентов присутствующих на общем собрании собственников помещений или их представителей.</a:t>
            </a:r>
            <a:endParaRPr lang="ru-RU" sz="1400" dirty="0"/>
          </a:p>
        </p:txBody>
      </p:sp>
      <p:sp>
        <p:nvSpPr>
          <p:cNvPr id="12" name="TextBox 11">
            <a:extLst>
              <a:ext uri="{FF2B5EF4-FFF2-40B4-BE49-F238E27FC236}">
                <a16:creationId xmlns:a16="http://schemas.microsoft.com/office/drawing/2014/main" id="{6EEB040F-5A09-893A-0D11-73148E9C04D3}"/>
              </a:ext>
            </a:extLst>
          </p:cNvPr>
          <p:cNvSpPr txBox="1"/>
          <p:nvPr/>
        </p:nvSpPr>
        <p:spPr>
          <a:xfrm>
            <a:off x="177782" y="4975323"/>
            <a:ext cx="5948698" cy="1600438"/>
          </a:xfrm>
          <a:prstGeom prst="rect">
            <a:avLst/>
          </a:prstGeom>
          <a:solidFill>
            <a:schemeClr val="accent6"/>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ru-RU" sz="1400" b="0" i="0" u="none" strike="noStrike" dirty="0">
                <a:solidFill>
                  <a:srgbClr val="000000"/>
                </a:solidFill>
                <a:effectLst/>
                <a:latin typeface="Montserrat" panose="00000500000000000000" pitchFamily="2" charset="-52"/>
              </a:rPr>
              <a:t>Решение общего собрания оформляется протоколом. Протокол подписывается председателем и секретарем собрания, выбираемыми из числа собственников помещений. К протоколу прилагается список лиц, участвовавших в собрании, с отражением их волеизъявления по каждому из обсуждаемых вопросов, заверенный их подписями.</a:t>
            </a:r>
            <a:endParaRPr lang="ru-RU" sz="1400" dirty="0"/>
          </a:p>
        </p:txBody>
      </p:sp>
      <p:cxnSp>
        <p:nvCxnSpPr>
          <p:cNvPr id="13" name="Прямая соединительная линия 12">
            <a:extLst>
              <a:ext uri="{FF2B5EF4-FFF2-40B4-BE49-F238E27FC236}">
                <a16:creationId xmlns:a16="http://schemas.microsoft.com/office/drawing/2014/main" id="{114D8169-94D2-A2D0-0E95-FF39F0DC56D6}"/>
              </a:ext>
            </a:extLst>
          </p:cNvPr>
          <p:cNvCxnSpPr>
            <a:cxnSpLocks/>
            <a:stCxn id="7" idx="3"/>
          </p:cNvCxnSpPr>
          <p:nvPr/>
        </p:nvCxnSpPr>
        <p:spPr>
          <a:xfrm>
            <a:off x="4597619" y="2055813"/>
            <a:ext cx="1222815" cy="878360"/>
          </a:xfrm>
          <a:prstGeom prst="line">
            <a:avLst/>
          </a:prstGeom>
          <a:ln w="19050">
            <a:solidFill>
              <a:srgbClr val="FF66FF"/>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687D85A2-2F83-7BF7-CCAA-BBE9EC2AD043}"/>
              </a:ext>
            </a:extLst>
          </p:cNvPr>
          <p:cNvCxnSpPr>
            <a:cxnSpLocks/>
            <a:stCxn id="9" idx="1"/>
          </p:cNvCxnSpPr>
          <p:nvPr/>
        </p:nvCxnSpPr>
        <p:spPr>
          <a:xfrm flipH="1">
            <a:off x="5958840" y="2203748"/>
            <a:ext cx="2739620" cy="776439"/>
          </a:xfrm>
          <a:prstGeom prst="line">
            <a:avLst/>
          </a:prstGeom>
          <a:ln w="19050">
            <a:solidFill>
              <a:srgbClr val="ED7D31"/>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33AF2062-3B38-5D13-A669-95F964119A2E}"/>
              </a:ext>
            </a:extLst>
          </p:cNvPr>
          <p:cNvCxnSpPr>
            <a:stCxn id="11" idx="1"/>
          </p:cNvCxnSpPr>
          <p:nvPr/>
        </p:nvCxnSpPr>
        <p:spPr>
          <a:xfrm flipH="1" flipV="1">
            <a:off x="5867400" y="3260755"/>
            <a:ext cx="689478" cy="2514787"/>
          </a:xfrm>
          <a:prstGeom prst="line">
            <a:avLst/>
          </a:prstGeom>
          <a:ln w="19050">
            <a:solidFill>
              <a:srgbClr val="FFC00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F6D15944-1579-9081-B4B6-91CF7AD1D076}"/>
              </a:ext>
            </a:extLst>
          </p:cNvPr>
          <p:cNvCxnSpPr>
            <a:cxnSpLocks/>
            <a:stCxn id="12" idx="3"/>
          </p:cNvCxnSpPr>
          <p:nvPr/>
        </p:nvCxnSpPr>
        <p:spPr>
          <a:xfrm flipH="1" flipV="1">
            <a:off x="5747833" y="3260755"/>
            <a:ext cx="378647" cy="2514787"/>
          </a:xfrm>
          <a:prstGeom prst="line">
            <a:avLst/>
          </a:prstGeom>
          <a:ln w="19050">
            <a:solidFill>
              <a:srgbClr val="70AD47"/>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88D5604D-34B2-BFC8-BACA-52CA61FF90DA}"/>
              </a:ext>
            </a:extLst>
          </p:cNvPr>
          <p:cNvCxnSpPr/>
          <p:nvPr/>
        </p:nvCxnSpPr>
        <p:spPr>
          <a:xfrm flipV="1">
            <a:off x="3990434" y="3154680"/>
            <a:ext cx="1757399" cy="1211580"/>
          </a:xfrm>
          <a:prstGeom prst="line">
            <a:avLst/>
          </a:prstGeom>
          <a:ln w="19050">
            <a:solidFill>
              <a:srgbClr val="7030A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AE99E83E-09AD-865C-44C6-C2D59065EE79}"/>
              </a:ext>
            </a:extLst>
          </p:cNvPr>
          <p:cNvCxnSpPr>
            <a:cxnSpLocks/>
            <a:stCxn id="6" idx="1"/>
          </p:cNvCxnSpPr>
          <p:nvPr/>
        </p:nvCxnSpPr>
        <p:spPr>
          <a:xfrm flipH="1" flipV="1">
            <a:off x="5867400" y="3154680"/>
            <a:ext cx="2831060" cy="499378"/>
          </a:xfrm>
          <a:prstGeom prst="line">
            <a:avLst/>
          </a:prstGeom>
          <a:ln w="19050">
            <a:solidFill>
              <a:srgbClr val="FFA893"/>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21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850A7D21-F0FA-53F6-FA19-94670FF2FD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00" y="0"/>
            <a:ext cx="5207000" cy="3905250"/>
          </a:xfrm>
          <a:prstGeom prst="rect">
            <a:avLst/>
          </a:prstGeom>
        </p:spPr>
      </p:pic>
      <p:sp>
        <p:nvSpPr>
          <p:cNvPr id="15" name="Объект 2">
            <a:extLst>
              <a:ext uri="{FF2B5EF4-FFF2-40B4-BE49-F238E27FC236}">
                <a16:creationId xmlns:a16="http://schemas.microsoft.com/office/drawing/2014/main" id="{CDCC0DD7-456E-0E26-EB85-CDF859C6C810}"/>
              </a:ext>
            </a:extLst>
          </p:cNvPr>
          <p:cNvSpPr>
            <a:spLocks noGrp="1"/>
          </p:cNvSpPr>
          <p:nvPr>
            <p:ph idx="1"/>
          </p:nvPr>
        </p:nvSpPr>
        <p:spPr>
          <a:xfrm>
            <a:off x="1866900" y="1825625"/>
            <a:ext cx="9486900" cy="4351338"/>
          </a:xfrm>
        </p:spPr>
        <p:txBody>
          <a:bodyPr>
            <a:noAutofit/>
          </a:bodyPr>
          <a:lstStyle/>
          <a:p>
            <a:pPr marL="0" indent="0">
              <a:buNone/>
            </a:pPr>
            <a:r>
              <a:rPr lang="ru-RU" sz="2000" b="0" i="0" u="none" strike="noStrike" dirty="0">
                <a:solidFill>
                  <a:srgbClr val="000000"/>
                </a:solidFill>
                <a:effectLst/>
                <a:latin typeface="Montserrat" panose="00000500000000000000" pitchFamily="2" charset="-52"/>
              </a:rPr>
              <a:t>Государство гарантирует обеспечение прав и защиту законных интересов собственников помещений, управляющих организаций и управляющих, товариществ, содействует их развитию и укреплению.</a:t>
            </a:r>
          </a:p>
          <a:p>
            <a:pPr marL="0" indent="0">
              <a:buNone/>
            </a:pPr>
            <a:r>
              <a:rPr lang="ru-RU" sz="2000" b="0" i="0" u="none" strike="noStrike" dirty="0">
                <a:solidFill>
                  <a:srgbClr val="000000"/>
                </a:solidFill>
                <a:effectLst/>
                <a:latin typeface="Montserrat" panose="00000500000000000000" pitchFamily="2" charset="-52"/>
              </a:rPr>
              <a:t>Основными направлениями государственной поддержки органов управления многоквартирными домами являются:</a:t>
            </a:r>
            <a:endParaRPr lang="ru-RU" sz="2000" dirty="0">
              <a:solidFill>
                <a:srgbClr val="000000"/>
              </a:solidFill>
              <a:latin typeface="Montserrat" panose="00000500000000000000" pitchFamily="2" charset="-52"/>
            </a:endParaRPr>
          </a:p>
          <a:p>
            <a:pPr lvl="1"/>
            <a:r>
              <a:rPr lang="ru-RU" sz="2000" b="1" i="0" u="none" strike="noStrike" dirty="0">
                <a:solidFill>
                  <a:srgbClr val="000000"/>
                </a:solidFill>
                <a:effectLst/>
                <a:latin typeface="Montserrat" panose="00000500000000000000" pitchFamily="2" charset="-52"/>
              </a:rPr>
              <a:t>содействие при ликвидации аварийных ситуаций в многоквартирных домах;</a:t>
            </a:r>
          </a:p>
          <a:p>
            <a:pPr lvl="1"/>
            <a:r>
              <a:rPr lang="ru-RU" sz="2000" b="0" i="0" u="none" strike="noStrike" dirty="0">
                <a:solidFill>
                  <a:srgbClr val="000000"/>
                </a:solidFill>
                <a:effectLst/>
                <a:latin typeface="Montserrat" panose="00000500000000000000" pitchFamily="2" charset="-52"/>
              </a:rPr>
              <a:t>предоставление льгот по налогам и другим обязательным платежам, а также льготных кредитов;</a:t>
            </a:r>
            <a:endParaRPr lang="ru-RU" sz="2000" dirty="0">
              <a:solidFill>
                <a:srgbClr val="000000"/>
              </a:solidFill>
              <a:latin typeface="Montserrat" panose="00000500000000000000" pitchFamily="2" charset="-52"/>
            </a:endParaRPr>
          </a:p>
          <a:p>
            <a:pPr lvl="1"/>
            <a:r>
              <a:rPr lang="ru-RU" sz="2000" b="0" i="0" u="none" strike="noStrike" dirty="0">
                <a:solidFill>
                  <a:srgbClr val="000000"/>
                </a:solidFill>
                <a:effectLst/>
                <a:latin typeface="Montserrat" panose="00000500000000000000" pitchFamily="2" charset="-52"/>
              </a:rPr>
              <a:t>оказание поддержки малообеспеченным семьям по содержанию многоквартирных домов;</a:t>
            </a:r>
          </a:p>
          <a:p>
            <a:pPr lvl="1"/>
            <a:r>
              <a:rPr lang="ru-RU" sz="2000" b="1" i="0" u="none" strike="noStrike" dirty="0">
                <a:solidFill>
                  <a:srgbClr val="000000"/>
                </a:solidFill>
                <a:effectLst/>
                <a:latin typeface="Montserrat" panose="00000500000000000000" pitchFamily="2" charset="-52"/>
              </a:rPr>
              <a:t>принятие отдельных программ и других мер по созданию эффективной системы эксплуатации многоквартирных домов.</a:t>
            </a:r>
            <a:endParaRPr lang="ru-RU" sz="2000" b="1" dirty="0"/>
          </a:p>
        </p:txBody>
      </p:sp>
      <p:pic>
        <p:nvPicPr>
          <p:cNvPr id="16" name="Picture 4" descr="Document, hamer, law, lawyer, legal, paper icon">
            <a:extLst>
              <a:ext uri="{FF2B5EF4-FFF2-40B4-BE49-F238E27FC236}">
                <a16:creationId xmlns:a16="http://schemas.microsoft.com/office/drawing/2014/main" id="{64674F0D-638D-2F62-E997-A64BFA59F452}"/>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8664" y="4105275"/>
            <a:ext cx="517878" cy="5178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кредитная карта, компьютерные иконки, оплата картой">
            <a:extLst>
              <a:ext uri="{FF2B5EF4-FFF2-40B4-BE49-F238E27FC236}">
                <a16:creationId xmlns:a16="http://schemas.microsoft.com/office/drawing/2014/main" id="{319339AD-F1BE-8A35-C99C-0675912DE18C}"/>
              </a:ext>
            </a:extLst>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0" b="98556" l="333" r="100000"/>
                    </a14:imgEffect>
                  </a14:imgLayer>
                </a14:imgProps>
              </a:ext>
              <a:ext uri="{28A0092B-C50C-407E-A947-70E740481C1C}">
                <a14:useLocalDpi xmlns:a14="http://schemas.microsoft.com/office/drawing/2010/main" val="0"/>
              </a:ext>
            </a:extLst>
          </a:blip>
          <a:srcRect/>
          <a:stretch>
            <a:fillRect/>
          </a:stretch>
        </p:blipFill>
        <p:spPr bwMode="auto">
          <a:xfrm>
            <a:off x="1873214" y="4727134"/>
            <a:ext cx="514950" cy="5149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компьютерные иконки, телефон, телефонный звонок">
            <a:extLst>
              <a:ext uri="{FF2B5EF4-FFF2-40B4-BE49-F238E27FC236}">
                <a16:creationId xmlns:a16="http://schemas.microsoft.com/office/drawing/2014/main" id="{6D16A4BF-CE58-3B9E-436E-E9DC9CC9EAF9}"/>
              </a:ext>
            </a:extLst>
          </p:cNvPr>
          <p:cNvPicPr>
            <a:picLocks noChangeAspect="1" noChangeArrowheads="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backgroundRemoval t="1346" b="99038" l="10000" r="90000"/>
                    </a14:imgEffect>
                  </a14:imgLayer>
                </a14:imgProps>
              </a:ext>
              <a:ext uri="{28A0092B-C50C-407E-A947-70E740481C1C}">
                <a14:useLocalDpi xmlns:a14="http://schemas.microsoft.com/office/drawing/2010/main" val="0"/>
              </a:ext>
            </a:extLst>
          </a:blip>
          <a:srcRect/>
          <a:stretch>
            <a:fillRect/>
          </a:stretch>
        </p:blipFill>
        <p:spPr bwMode="auto">
          <a:xfrm>
            <a:off x="1635436" y="5427025"/>
            <a:ext cx="977877" cy="5649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Безопасность Сигнализация и блокировка систем безопасности Защита ...">
            <a:extLst>
              <a:ext uri="{FF2B5EF4-FFF2-40B4-BE49-F238E27FC236}">
                <a16:creationId xmlns:a16="http://schemas.microsoft.com/office/drawing/2014/main" id="{EB026FFB-0100-8616-338B-7C9BFB08A551}"/>
              </a:ext>
            </a:extLst>
          </p:cNvPr>
          <p:cNvPicPr>
            <a:picLocks noChangeAspect="1" noChangeArrowheads="1"/>
          </p:cNvPicPr>
          <p:nvPr/>
        </p:nvPicPr>
        <p:blipFill>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backgroundRemoval t="0" b="100000" l="0" r="99667">
                        <a14:foregroundMark x1="38667" y1="18333" x2="38667" y2="18333"/>
                        <a14:foregroundMark x1="27667" y1="52667" x2="27667" y2="52667"/>
                        <a14:foregroundMark x1="59333" y1="87000" x2="59333" y2="87000"/>
                        <a14:foregroundMark x1="68667" y1="29333" x2="68667" y2="29333"/>
                        <a14:foregroundMark x1="68667" y1="17333" x2="68667" y2="17333"/>
                      </a14:backgroundRemoval>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866900" y="3486344"/>
            <a:ext cx="514950" cy="51495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2BB0EB3-52B6-BD76-51F2-9A7D58E961AF}"/>
              </a:ext>
            </a:extLst>
          </p:cNvPr>
          <p:cNvSpPr txBox="1"/>
          <p:nvPr/>
        </p:nvSpPr>
        <p:spPr>
          <a:xfrm>
            <a:off x="888999" y="681037"/>
            <a:ext cx="9779001" cy="1077218"/>
          </a:xfrm>
          <a:prstGeom prst="rect">
            <a:avLst/>
          </a:prstGeom>
          <a:noFill/>
        </p:spPr>
        <p:txBody>
          <a:bodyPr wrap="square">
            <a:spAutoFit/>
          </a:bodyPr>
          <a:lstStyle/>
          <a:p>
            <a:r>
              <a:rPr lang="ru-RU" sz="3200" b="1" i="0" u="none" strike="noStrike" dirty="0">
                <a:solidFill>
                  <a:srgbClr val="000080"/>
                </a:solidFill>
                <a:effectLst/>
                <a:latin typeface="Montserrat-Bold"/>
              </a:rPr>
              <a:t>Государственная поддержка органов управления многоквартирными домами</a:t>
            </a:r>
            <a:endParaRPr lang="ru-RU" sz="3200" dirty="0"/>
          </a:p>
        </p:txBody>
      </p:sp>
    </p:spTree>
    <p:extLst>
      <p:ext uri="{BB962C8B-B14F-4D97-AF65-F5344CB8AC3E}">
        <p14:creationId xmlns:p14="http://schemas.microsoft.com/office/powerpoint/2010/main" val="66278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F6CDEA3F-61CE-2618-58EB-F097F365D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00" y="0"/>
            <a:ext cx="5207000" cy="3905250"/>
          </a:xfrm>
          <a:prstGeom prst="rect">
            <a:avLst/>
          </a:prstGeom>
        </p:spPr>
      </p:pic>
      <p:sp>
        <p:nvSpPr>
          <p:cNvPr id="4" name="Объект 2">
            <a:extLst>
              <a:ext uri="{FF2B5EF4-FFF2-40B4-BE49-F238E27FC236}">
                <a16:creationId xmlns:a16="http://schemas.microsoft.com/office/drawing/2014/main" id="{F4675F67-70B6-95C7-DD53-DFBE01AC9CD7}"/>
              </a:ext>
            </a:extLst>
          </p:cNvPr>
          <p:cNvSpPr>
            <a:spLocks noGrp="1"/>
          </p:cNvSpPr>
          <p:nvPr>
            <p:ph idx="1"/>
          </p:nvPr>
        </p:nvSpPr>
        <p:spPr>
          <a:xfrm>
            <a:off x="5705475" y="1978025"/>
            <a:ext cx="5695950" cy="4351338"/>
          </a:xfrm>
        </p:spPr>
        <p:txBody>
          <a:bodyPr>
            <a:normAutofit fontScale="55000" lnSpcReduction="20000"/>
          </a:bodyPr>
          <a:lstStyle/>
          <a:p>
            <a:pPr algn="just">
              <a:spcAft>
                <a:spcPts val="750"/>
              </a:spcAft>
            </a:pPr>
            <a:r>
              <a:rPr lang="ru-RU" b="1" i="0" u="none" strike="noStrike" dirty="0">
                <a:solidFill>
                  <a:srgbClr val="000000"/>
                </a:solidFill>
                <a:effectLst/>
                <a:latin typeface="Montserrat" panose="00000500000000000000" pitchFamily="2" charset="-52"/>
              </a:rPr>
              <a:t>участвовать в управлении общим имуществом, получать информацию о деятельности органа управления многоквартирным домом;</a:t>
            </a:r>
            <a:endParaRPr lang="ru-RU" b="1" i="0" dirty="0">
              <a:solidFill>
                <a:srgbClr val="000000"/>
              </a:solidFill>
              <a:effectLst/>
              <a:latin typeface="Montserrat" panose="00000500000000000000" pitchFamily="2" charset="-52"/>
            </a:endParaRPr>
          </a:p>
          <a:p>
            <a:pPr algn="just">
              <a:spcAft>
                <a:spcPts val="750"/>
              </a:spcAft>
            </a:pPr>
            <a:r>
              <a:rPr lang="ru-RU" b="0" i="0" u="none" strike="noStrike" dirty="0">
                <a:solidFill>
                  <a:srgbClr val="000000"/>
                </a:solidFill>
                <a:effectLst/>
                <a:latin typeface="Montserrat" panose="00000500000000000000" pitchFamily="2" charset="-52"/>
              </a:rPr>
              <a:t>получать отчет о деятельности органа управления многоквартирным домом;</a:t>
            </a:r>
            <a:endParaRPr lang="ru-RU" b="0" i="0" dirty="0">
              <a:solidFill>
                <a:srgbClr val="000000"/>
              </a:solidFill>
              <a:effectLst/>
              <a:latin typeface="Montserrat" panose="00000500000000000000" pitchFamily="2" charset="-52"/>
            </a:endParaRPr>
          </a:p>
          <a:p>
            <a:pPr algn="just">
              <a:spcAft>
                <a:spcPts val="750"/>
              </a:spcAft>
            </a:pPr>
            <a:r>
              <a:rPr lang="ru-RU" b="0" i="0" u="none" strike="noStrike" dirty="0">
                <a:solidFill>
                  <a:srgbClr val="000000"/>
                </a:solidFill>
                <a:effectLst/>
                <a:latin typeface="Montserrat" panose="00000500000000000000" pitchFamily="2" charset="-52"/>
              </a:rPr>
              <a:t>представлять органу управления многоквартирным домом предложения по управлению многоквартирным домом;</a:t>
            </a:r>
            <a:endParaRPr lang="ru-RU" b="0" i="0" dirty="0">
              <a:solidFill>
                <a:srgbClr val="000000"/>
              </a:solidFill>
              <a:effectLst/>
              <a:latin typeface="Montserrat" panose="00000500000000000000" pitchFamily="2" charset="-52"/>
            </a:endParaRPr>
          </a:p>
          <a:p>
            <a:pPr algn="just">
              <a:spcAft>
                <a:spcPts val="750"/>
              </a:spcAft>
            </a:pPr>
            <a:r>
              <a:rPr lang="ru-RU" b="0" i="0" u="none" strike="noStrike" dirty="0">
                <a:solidFill>
                  <a:srgbClr val="000000"/>
                </a:solidFill>
                <a:effectLst/>
                <a:latin typeface="Montserrat" panose="00000500000000000000" pitchFamily="2" charset="-52"/>
              </a:rPr>
              <a:t>владеть, пользоваться и распоряжаться принадлежащим ему на праве собственности помещением в соответствии с его назначением;</a:t>
            </a:r>
            <a:endParaRPr lang="ru-RU" b="0" i="0" dirty="0">
              <a:solidFill>
                <a:srgbClr val="000000"/>
              </a:solidFill>
              <a:effectLst/>
              <a:latin typeface="Montserrat" panose="00000500000000000000" pitchFamily="2" charset="-52"/>
            </a:endParaRPr>
          </a:p>
          <a:p>
            <a:pPr algn="just">
              <a:spcAft>
                <a:spcPts val="750"/>
              </a:spcAft>
            </a:pPr>
            <a:r>
              <a:rPr lang="ru-RU" b="0" i="0" u="none" strike="noStrike" dirty="0">
                <a:solidFill>
                  <a:srgbClr val="000000"/>
                </a:solidFill>
                <a:effectLst/>
                <a:latin typeface="Montserrat" panose="00000500000000000000" pitchFamily="2" charset="-52"/>
              </a:rPr>
              <a:t>предоставить во владение и (или) в пользование принадлежащее ему на праве собственности помещение другому лицу на основании договора аренды, договора безвозмездного пользования или на ином законном основании.</a:t>
            </a:r>
            <a:endParaRPr lang="ru-RU" b="0" i="0" dirty="0">
              <a:solidFill>
                <a:srgbClr val="000000"/>
              </a:solidFill>
              <a:effectLst/>
              <a:latin typeface="Montserrat" panose="00000500000000000000" pitchFamily="2" charset="-52"/>
            </a:endParaRPr>
          </a:p>
        </p:txBody>
      </p:sp>
      <p:pic>
        <p:nvPicPr>
          <p:cNvPr id="5" name="Рисунок 4">
            <a:extLst>
              <a:ext uri="{FF2B5EF4-FFF2-40B4-BE49-F238E27FC236}">
                <a16:creationId xmlns:a16="http://schemas.microsoft.com/office/drawing/2014/main" id="{4F2DBF09-2739-0D6A-1D21-3ADF978673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75" y="1600200"/>
            <a:ext cx="4209442" cy="5094958"/>
          </a:xfrm>
          <a:prstGeom prst="rect">
            <a:avLst/>
          </a:prstGeom>
        </p:spPr>
      </p:pic>
      <p:sp>
        <p:nvSpPr>
          <p:cNvPr id="7" name="TextBox 6">
            <a:extLst>
              <a:ext uri="{FF2B5EF4-FFF2-40B4-BE49-F238E27FC236}">
                <a16:creationId xmlns:a16="http://schemas.microsoft.com/office/drawing/2014/main" id="{DE55AB71-B248-64DB-9FFD-5CA318C0804B}"/>
              </a:ext>
            </a:extLst>
          </p:cNvPr>
          <p:cNvSpPr txBox="1"/>
          <p:nvPr/>
        </p:nvSpPr>
        <p:spPr>
          <a:xfrm>
            <a:off x="533400" y="635070"/>
            <a:ext cx="9639300" cy="707886"/>
          </a:xfrm>
          <a:prstGeom prst="rect">
            <a:avLst/>
          </a:prstGeom>
          <a:noFill/>
        </p:spPr>
        <p:txBody>
          <a:bodyPr wrap="square">
            <a:spAutoFit/>
          </a:bodyPr>
          <a:lstStyle/>
          <a:p>
            <a:r>
              <a:rPr lang="ru-RU" sz="4000" b="1" i="0" u="none" strike="noStrike" dirty="0">
                <a:solidFill>
                  <a:srgbClr val="000080"/>
                </a:solidFill>
                <a:effectLst/>
                <a:latin typeface="Montserrat-Bold"/>
              </a:rPr>
              <a:t>Права собственника помещения</a:t>
            </a:r>
            <a:endParaRPr lang="ru-RU" sz="4000" dirty="0"/>
          </a:p>
        </p:txBody>
      </p:sp>
    </p:spTree>
    <p:extLst>
      <p:ext uri="{BB962C8B-B14F-4D97-AF65-F5344CB8AC3E}">
        <p14:creationId xmlns:p14="http://schemas.microsoft.com/office/powerpoint/2010/main" val="178343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09EFD7B4-7AA3-37CE-27C7-5BB36AB2F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00" y="0"/>
            <a:ext cx="5207000" cy="3905250"/>
          </a:xfrm>
          <a:prstGeom prst="rect">
            <a:avLst/>
          </a:prstGeom>
        </p:spPr>
      </p:pic>
      <p:sp>
        <p:nvSpPr>
          <p:cNvPr id="13" name="Заголовок 1">
            <a:extLst>
              <a:ext uri="{FF2B5EF4-FFF2-40B4-BE49-F238E27FC236}">
                <a16:creationId xmlns:a16="http://schemas.microsoft.com/office/drawing/2014/main" id="{F291FFA6-E634-688B-D98A-EAD973C20D01}"/>
              </a:ext>
            </a:extLst>
          </p:cNvPr>
          <p:cNvSpPr>
            <a:spLocks noGrp="1"/>
          </p:cNvSpPr>
          <p:nvPr>
            <p:ph type="title"/>
          </p:nvPr>
        </p:nvSpPr>
        <p:spPr>
          <a:xfrm>
            <a:off x="371475" y="812758"/>
            <a:ext cx="10515600" cy="539750"/>
          </a:xfrm>
        </p:spPr>
        <p:txBody>
          <a:bodyPr>
            <a:normAutofit fontScale="90000"/>
          </a:bodyPr>
          <a:lstStyle/>
          <a:p>
            <a:r>
              <a:rPr lang="ru-RU" b="1" i="0" u="none" strike="noStrike" dirty="0">
                <a:solidFill>
                  <a:srgbClr val="000080"/>
                </a:solidFill>
                <a:effectLst/>
                <a:latin typeface="Montserrat-Bold"/>
              </a:rPr>
              <a:t> Обязанности собственника помещения</a:t>
            </a:r>
            <a:endParaRPr lang="ru-RU" dirty="0"/>
          </a:p>
        </p:txBody>
      </p:sp>
      <p:pic>
        <p:nvPicPr>
          <p:cNvPr id="14" name="Объект 3">
            <a:extLst>
              <a:ext uri="{FF2B5EF4-FFF2-40B4-BE49-F238E27FC236}">
                <a16:creationId xmlns:a16="http://schemas.microsoft.com/office/drawing/2014/main" id="{F08EC13A-9113-A258-5A74-F32F7D12A5E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50939"/>
          <a:stretch/>
        </p:blipFill>
        <p:spPr>
          <a:xfrm>
            <a:off x="666750" y="2043927"/>
            <a:ext cx="2175659" cy="4434594"/>
          </a:xfrm>
        </p:spPr>
      </p:pic>
      <p:sp>
        <p:nvSpPr>
          <p:cNvPr id="21" name="Содержимое 2">
            <a:extLst>
              <a:ext uri="{FF2B5EF4-FFF2-40B4-BE49-F238E27FC236}">
                <a16:creationId xmlns:a16="http://schemas.microsoft.com/office/drawing/2014/main" id="{29B57A8E-CF32-6962-00E3-921E7A31CF55}"/>
              </a:ext>
            </a:extLst>
          </p:cNvPr>
          <p:cNvSpPr txBox="1">
            <a:spLocks/>
          </p:cNvSpPr>
          <p:nvPr/>
        </p:nvSpPr>
        <p:spPr>
          <a:xfrm>
            <a:off x="2990058" y="2043927"/>
            <a:ext cx="8229600" cy="4525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ru-RU" sz="1400" b="0" i="0" u="none" strike="noStrike" dirty="0">
                <a:solidFill>
                  <a:srgbClr val="000000"/>
                </a:solidFill>
                <a:effectLst/>
                <a:latin typeface="Montserrat" panose="00000500000000000000" pitchFamily="2" charset="-52"/>
              </a:rPr>
              <a:t>использовать принадлежащее ему на праве собственности помещение и общее имущество строго по назначению;</a:t>
            </a:r>
          </a:p>
          <a:p>
            <a:pPr>
              <a:spcBef>
                <a:spcPts val="0"/>
              </a:spcBef>
            </a:pPr>
            <a:endParaRPr lang="ru-RU" sz="1400" dirty="0">
              <a:solidFill>
                <a:srgbClr val="000000"/>
              </a:solidFill>
              <a:latin typeface="Montserrat" panose="00000500000000000000" pitchFamily="2" charset="-52"/>
            </a:endParaRPr>
          </a:p>
          <a:p>
            <a:pPr>
              <a:spcBef>
                <a:spcPts val="0"/>
              </a:spcBef>
            </a:pPr>
            <a:r>
              <a:rPr lang="ru-RU" sz="1400" b="0" i="0" u="none" strike="noStrike" dirty="0">
                <a:solidFill>
                  <a:srgbClr val="000000"/>
                </a:solidFill>
                <a:effectLst/>
                <a:latin typeface="Montserrat" panose="00000500000000000000" pitchFamily="2" charset="-52"/>
              </a:rPr>
              <a:t>обеспечить сохранность помещений, принадлежащих на праве собственности, элементов общего имущества и земельного участка, прилегающего к многоквартирному дому;</a:t>
            </a:r>
          </a:p>
          <a:p>
            <a:pPr>
              <a:spcBef>
                <a:spcPts val="0"/>
              </a:spcBef>
            </a:pPr>
            <a:endParaRPr lang="ru-RU" sz="900" dirty="0">
              <a:solidFill>
                <a:srgbClr val="000000"/>
              </a:solidFill>
              <a:latin typeface="Montserrat" panose="00000500000000000000" pitchFamily="2" charset="-52"/>
            </a:endParaRPr>
          </a:p>
          <a:p>
            <a:pPr>
              <a:spcBef>
                <a:spcPts val="0"/>
              </a:spcBef>
            </a:pPr>
            <a:r>
              <a:rPr lang="ru-RU" sz="1400" b="1" i="0" u="none" strike="noStrike" dirty="0">
                <a:solidFill>
                  <a:srgbClr val="000000"/>
                </a:solidFill>
                <a:effectLst/>
                <a:latin typeface="Montserrat" panose="00000500000000000000" pitchFamily="2" charset="-52"/>
              </a:rPr>
              <a:t>экономно потреблять электрическую и тепловую энергию, воду, газ, не допуская утечек и расточительного их расходования;</a:t>
            </a:r>
          </a:p>
          <a:p>
            <a:pPr>
              <a:spcBef>
                <a:spcPts val="0"/>
              </a:spcBef>
            </a:pPr>
            <a:endParaRPr lang="ru-RU" sz="1200" b="0" i="0" u="none" strike="noStrike" dirty="0">
              <a:solidFill>
                <a:srgbClr val="000000"/>
              </a:solidFill>
              <a:effectLst/>
              <a:latin typeface="Montserrat" panose="00000500000000000000" pitchFamily="2" charset="-52"/>
            </a:endParaRPr>
          </a:p>
          <a:p>
            <a:pPr>
              <a:spcBef>
                <a:spcPts val="0"/>
              </a:spcBef>
            </a:pPr>
            <a:r>
              <a:rPr lang="ru-RU" sz="1400" b="0" i="0" u="none" strike="noStrike" dirty="0">
                <a:solidFill>
                  <a:srgbClr val="000000"/>
                </a:solidFill>
                <a:effectLst/>
                <a:latin typeface="Montserrat" panose="00000500000000000000" pitchFamily="2" charset="-52"/>
              </a:rPr>
              <a:t>соблюдать правила технической эксплуатации многоквартирных домов, требования по содержанию земельных участков, прилегающих к многоквартирным домам, в соответствии с санитарными нормами, правилами и гигиеническими нормативами;</a:t>
            </a:r>
          </a:p>
          <a:p>
            <a:pPr>
              <a:spcBef>
                <a:spcPts val="0"/>
              </a:spcBef>
            </a:pPr>
            <a:endParaRPr lang="ru-RU" sz="1400" dirty="0">
              <a:solidFill>
                <a:srgbClr val="000000"/>
              </a:solidFill>
              <a:latin typeface="Montserrat" panose="00000500000000000000" pitchFamily="2" charset="-52"/>
            </a:endParaRPr>
          </a:p>
          <a:p>
            <a:pPr>
              <a:spcBef>
                <a:spcPts val="0"/>
              </a:spcBef>
            </a:pPr>
            <a:r>
              <a:rPr lang="ru-RU" sz="1400" b="1" i="0" u="none" strike="noStrike" dirty="0">
                <a:solidFill>
                  <a:srgbClr val="000000"/>
                </a:solidFill>
                <a:effectLst/>
                <a:latin typeface="Montserrat" panose="00000500000000000000" pitchFamily="2" charset="-52"/>
              </a:rPr>
              <a:t>при обнаружении неисправностей в помещении, санитарно-техническом и ином оборудовании немедленно принимать возможные меры по устранению повреждений </a:t>
            </a:r>
            <a:r>
              <a:rPr lang="ru-RU" sz="1400" b="0" i="0" u="none" strike="noStrike" dirty="0">
                <a:solidFill>
                  <a:srgbClr val="000000"/>
                </a:solidFill>
                <a:effectLst/>
                <a:latin typeface="Montserrat" panose="00000500000000000000" pitchFamily="2" charset="-52"/>
              </a:rPr>
              <a:t>и, в необходимых случаях, сообщать соответствующей службе;</a:t>
            </a:r>
          </a:p>
          <a:p>
            <a:pPr>
              <a:spcBef>
                <a:spcPts val="0"/>
              </a:spcBef>
            </a:pPr>
            <a:endParaRPr lang="ru-RU" sz="1400" b="0" i="0" u="none" strike="noStrike" dirty="0">
              <a:solidFill>
                <a:srgbClr val="000000"/>
              </a:solidFill>
              <a:effectLst/>
              <a:latin typeface="Montserrat" panose="00000500000000000000" pitchFamily="2" charset="-52"/>
            </a:endParaRPr>
          </a:p>
          <a:p>
            <a:pPr>
              <a:spcBef>
                <a:spcPts val="0"/>
              </a:spcBef>
            </a:pPr>
            <a:r>
              <a:rPr lang="ru-RU" sz="1400" b="0" i="0" u="none" strike="noStrike" dirty="0">
                <a:solidFill>
                  <a:srgbClr val="000000"/>
                </a:solidFill>
                <a:effectLst/>
                <a:latin typeface="Montserrat" panose="00000500000000000000" pitchFamily="2" charset="-52"/>
              </a:rPr>
              <a:t>при возникновении аварийных ситуаций обеспечивать доступ в занимаемое помещение представителям аварийно-восстановительных служб;</a:t>
            </a:r>
            <a:endParaRPr lang="ru-RU" sz="2000" dirty="0">
              <a:solidFill>
                <a:schemeClr val="bg1"/>
              </a:solidFill>
            </a:endParaRPr>
          </a:p>
        </p:txBody>
      </p:sp>
    </p:spTree>
    <p:extLst>
      <p:ext uri="{BB962C8B-B14F-4D97-AF65-F5344CB8AC3E}">
        <p14:creationId xmlns:p14="http://schemas.microsoft.com/office/powerpoint/2010/main" val="398143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46AA8-70F5-D165-9AC0-400F30D14F9C}"/>
            </a:ext>
          </a:extLst>
        </p:cNvPr>
        <p:cNvGrpSpPr/>
        <p:nvPr/>
      </p:nvGrpSpPr>
      <p:grpSpPr>
        <a:xfrm>
          <a:off x="0" y="0"/>
          <a:ext cx="0" cy="0"/>
          <a:chOff x="0" y="0"/>
          <a:chExt cx="0" cy="0"/>
        </a:xfrm>
      </p:grpSpPr>
      <p:pic>
        <p:nvPicPr>
          <p:cNvPr id="12" name="Рисунок 11">
            <a:extLst>
              <a:ext uri="{FF2B5EF4-FFF2-40B4-BE49-F238E27FC236}">
                <a16:creationId xmlns:a16="http://schemas.microsoft.com/office/drawing/2014/main" id="{93B78258-3A83-5D49-0BB5-A362C8BB0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00" y="0"/>
            <a:ext cx="5207000" cy="3905250"/>
          </a:xfrm>
          <a:prstGeom prst="rect">
            <a:avLst/>
          </a:prstGeom>
        </p:spPr>
      </p:pic>
      <p:sp>
        <p:nvSpPr>
          <p:cNvPr id="13" name="Заголовок 1">
            <a:extLst>
              <a:ext uri="{FF2B5EF4-FFF2-40B4-BE49-F238E27FC236}">
                <a16:creationId xmlns:a16="http://schemas.microsoft.com/office/drawing/2014/main" id="{CE6978CA-F210-46C0-39ED-8BCD7A2AB610}"/>
              </a:ext>
            </a:extLst>
          </p:cNvPr>
          <p:cNvSpPr>
            <a:spLocks noGrp="1"/>
          </p:cNvSpPr>
          <p:nvPr>
            <p:ph type="title"/>
          </p:nvPr>
        </p:nvSpPr>
        <p:spPr>
          <a:xfrm>
            <a:off x="371475" y="812758"/>
            <a:ext cx="10515600" cy="539750"/>
          </a:xfrm>
        </p:spPr>
        <p:txBody>
          <a:bodyPr>
            <a:normAutofit fontScale="90000"/>
          </a:bodyPr>
          <a:lstStyle/>
          <a:p>
            <a:r>
              <a:rPr lang="ru-RU" b="1" i="0" u="none" strike="noStrike" cap="all" dirty="0">
                <a:solidFill>
                  <a:srgbClr val="000080"/>
                </a:solidFill>
                <a:effectLst/>
                <a:latin typeface="Montserrat-Bold"/>
              </a:rPr>
              <a:t>ЖИЛИЩНЫЙ КОДЕКС РЕСПУБЛИКИ УЗБЕКИСТАН</a:t>
            </a:r>
            <a:endParaRPr lang="ru-RU" dirty="0"/>
          </a:p>
        </p:txBody>
      </p:sp>
      <p:pic>
        <p:nvPicPr>
          <p:cNvPr id="14" name="Объект 3">
            <a:extLst>
              <a:ext uri="{FF2B5EF4-FFF2-40B4-BE49-F238E27FC236}">
                <a16:creationId xmlns:a16="http://schemas.microsoft.com/office/drawing/2014/main" id="{C4279FA3-35BA-AC67-D7C6-A1D246D7EA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50939"/>
          <a:stretch/>
        </p:blipFill>
        <p:spPr>
          <a:xfrm>
            <a:off x="666750" y="2043927"/>
            <a:ext cx="2175659" cy="4434594"/>
          </a:xfrm>
        </p:spPr>
      </p:pic>
      <p:sp>
        <p:nvSpPr>
          <p:cNvPr id="21" name="Содержимое 2">
            <a:extLst>
              <a:ext uri="{FF2B5EF4-FFF2-40B4-BE49-F238E27FC236}">
                <a16:creationId xmlns:a16="http://schemas.microsoft.com/office/drawing/2014/main" id="{0C097C20-FB00-2756-AB5C-EA9A5F08F9AA}"/>
              </a:ext>
            </a:extLst>
          </p:cNvPr>
          <p:cNvSpPr txBox="1">
            <a:spLocks/>
          </p:cNvSpPr>
          <p:nvPr/>
        </p:nvSpPr>
        <p:spPr>
          <a:xfrm>
            <a:off x="2990058" y="2043927"/>
            <a:ext cx="8229600" cy="4525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ru-RU" sz="1400" b="1" dirty="0">
                <a:solidFill>
                  <a:srgbClr val="000080"/>
                </a:solidFill>
                <a:latin typeface="Montserrat-Bold"/>
              </a:rPr>
              <a:t>Статья 16. Пользование нежилыми помещениями, расположенными в многоквартирных домах</a:t>
            </a:r>
          </a:p>
          <a:p>
            <a:pPr>
              <a:spcBef>
                <a:spcPts val="0"/>
              </a:spcBef>
            </a:pPr>
            <a:r>
              <a:rPr lang="ru-RU" sz="1400" b="0" i="0" u="none" strike="noStrike" dirty="0">
                <a:solidFill>
                  <a:srgbClr val="000000"/>
                </a:solidFill>
                <a:effectLst/>
                <a:latin typeface="Montserrat" panose="00000500000000000000" pitchFamily="2" charset="-52"/>
              </a:rPr>
              <a:t>Граждане и юридические лица обязаны содержать нежилые помещения, оборудование и инвентарь в надлежащем порядке, производить необходимый ремонт, соблюдать санитарные и противопожарные правила, </a:t>
            </a:r>
            <a:r>
              <a:rPr lang="ru-RU" sz="1400" b="1" i="0" u="none" strike="noStrike" dirty="0">
                <a:solidFill>
                  <a:srgbClr val="000000"/>
                </a:solidFill>
                <a:effectLst/>
                <a:latin typeface="Montserrat" panose="00000500000000000000" pitchFamily="2" charset="-52"/>
              </a:rPr>
              <a:t>принимать меры по экономии топливно-энергетических ресурсов</a:t>
            </a:r>
            <a:r>
              <a:rPr lang="ru-RU" sz="1400" b="0" i="0" u="none" strike="noStrike" dirty="0">
                <a:solidFill>
                  <a:srgbClr val="000000"/>
                </a:solidFill>
                <a:effectLst/>
                <a:latin typeface="Montserrat" panose="00000500000000000000" pitchFamily="2" charset="-52"/>
              </a:rPr>
              <a:t>.</a:t>
            </a:r>
          </a:p>
          <a:p>
            <a:pPr>
              <a:spcBef>
                <a:spcPts val="0"/>
              </a:spcBef>
            </a:pPr>
            <a:endParaRPr lang="ru-RU" sz="1400" b="1" i="0" u="none" strike="noStrike" dirty="0">
              <a:solidFill>
                <a:srgbClr val="000080"/>
              </a:solidFill>
              <a:effectLst/>
              <a:latin typeface="Montserrat-Bold"/>
            </a:endParaRPr>
          </a:p>
          <a:p>
            <a:pPr>
              <a:spcBef>
                <a:spcPts val="0"/>
              </a:spcBef>
            </a:pPr>
            <a:r>
              <a:rPr lang="ru-RU" sz="1400" b="1" i="0" u="none" strike="noStrike" dirty="0">
                <a:solidFill>
                  <a:srgbClr val="000080"/>
                </a:solidFill>
                <a:effectLst/>
                <a:latin typeface="Montserrat-Bold"/>
              </a:rPr>
              <a:t>Статья 24. Права и обязанности собственника жилого дома, квартиры</a:t>
            </a:r>
            <a:endParaRPr lang="ru-RU" sz="1400" dirty="0">
              <a:solidFill>
                <a:srgbClr val="000000"/>
              </a:solidFill>
              <a:latin typeface="Montserrat" panose="00000500000000000000" pitchFamily="2" charset="-52"/>
            </a:endParaRPr>
          </a:p>
          <a:p>
            <a:pPr>
              <a:spcBef>
                <a:spcPts val="0"/>
              </a:spcBef>
            </a:pPr>
            <a:r>
              <a:rPr lang="ru-RU" sz="1400" b="0" i="0" u="none" strike="noStrike" dirty="0">
                <a:solidFill>
                  <a:srgbClr val="000000"/>
                </a:solidFill>
                <a:effectLst/>
                <a:latin typeface="Montserrat" panose="00000500000000000000" pitchFamily="2" charset="-52"/>
              </a:rPr>
              <a:t>Собственник жилого дома, квартиры </a:t>
            </a:r>
            <a:r>
              <a:rPr lang="ru-RU" sz="1400" b="1" i="0" u="none" strike="noStrike" dirty="0">
                <a:solidFill>
                  <a:srgbClr val="000000"/>
                </a:solidFill>
                <a:effectLst/>
                <a:latin typeface="Montserrat" panose="00000500000000000000" pitchFamily="2" charset="-52"/>
              </a:rPr>
              <a:t>обязан обеспечивать сохранность</a:t>
            </a:r>
            <a:r>
              <a:rPr lang="ru-RU" sz="1400" b="0" i="0" u="none" strike="noStrike" dirty="0">
                <a:solidFill>
                  <a:srgbClr val="000000"/>
                </a:solidFill>
                <a:effectLst/>
                <a:latin typeface="Montserrat" panose="00000500000000000000" pitchFamily="2" charset="-52"/>
              </a:rPr>
              <a:t>, надлежащее техническое и санитарное состояние жилого дома, квартиры, производить за свой счет их текущий и капитальный ремонт.</a:t>
            </a:r>
          </a:p>
          <a:p>
            <a:pPr>
              <a:spcBef>
                <a:spcPts val="0"/>
              </a:spcBef>
            </a:pPr>
            <a:endParaRPr lang="ru-RU" sz="1400" b="1" i="0" u="none" strike="noStrike" dirty="0">
              <a:solidFill>
                <a:srgbClr val="000080"/>
              </a:solidFill>
              <a:effectLst/>
              <a:latin typeface="Montserrat-Bold"/>
            </a:endParaRPr>
          </a:p>
          <a:p>
            <a:pPr>
              <a:spcBef>
                <a:spcPts val="0"/>
              </a:spcBef>
            </a:pPr>
            <a:r>
              <a:rPr lang="ru-RU" sz="1400" b="1" i="0" u="none" strike="noStrike" dirty="0">
                <a:solidFill>
                  <a:srgbClr val="000080"/>
                </a:solidFill>
                <a:effectLst/>
                <a:latin typeface="Montserrat-Bold"/>
              </a:rPr>
              <a:t>Статья 50. Права и обязанности нанимателя, членов его семьи и граждан, постоянно проживающих с ним</a:t>
            </a:r>
            <a:endParaRPr lang="ru-RU" sz="1400" dirty="0">
              <a:solidFill>
                <a:srgbClr val="000000"/>
              </a:solidFill>
              <a:latin typeface="Montserrat" panose="00000500000000000000" pitchFamily="2" charset="-52"/>
            </a:endParaRPr>
          </a:p>
          <a:p>
            <a:pPr>
              <a:spcBef>
                <a:spcPts val="0"/>
              </a:spcBef>
            </a:pPr>
            <a:r>
              <a:rPr lang="ru-RU" sz="1400" b="0" i="0" u="none" strike="noStrike" dirty="0">
                <a:solidFill>
                  <a:srgbClr val="000000"/>
                </a:solidFill>
                <a:effectLst/>
                <a:latin typeface="Montserrat" panose="00000500000000000000" pitchFamily="2" charset="-52"/>
              </a:rPr>
              <a:t>обеспечивать сохранность жилых помещений, а также </a:t>
            </a:r>
            <a:r>
              <a:rPr lang="ru-RU" sz="1400" b="1" i="0" u="none" strike="noStrike" dirty="0">
                <a:solidFill>
                  <a:srgbClr val="000000"/>
                </a:solidFill>
                <a:effectLst/>
                <a:latin typeface="Montserrat" panose="00000500000000000000" pitchFamily="2" charset="-52"/>
              </a:rPr>
              <a:t>поддерживать их в надлежащем техническом </a:t>
            </a:r>
            <a:r>
              <a:rPr lang="ru-RU" sz="1400" b="0" i="0" u="none" strike="noStrike" dirty="0">
                <a:solidFill>
                  <a:srgbClr val="000000"/>
                </a:solidFill>
                <a:effectLst/>
                <a:latin typeface="Montserrat" panose="00000500000000000000" pitchFamily="2" charset="-52"/>
              </a:rPr>
              <a:t>и санитарном состоянии;</a:t>
            </a:r>
          </a:p>
          <a:p>
            <a:pPr>
              <a:spcBef>
                <a:spcPts val="0"/>
              </a:spcBef>
            </a:pPr>
            <a:r>
              <a:rPr lang="ru-RU" sz="1400" b="0" i="0" u="none" strike="noStrike" dirty="0">
                <a:solidFill>
                  <a:srgbClr val="000000"/>
                </a:solidFill>
                <a:effectLst/>
                <a:latin typeface="Montserrat" panose="00000500000000000000" pitchFamily="2" charset="-52"/>
              </a:rPr>
              <a:t>выполнять предусмотренные законодательством </a:t>
            </a:r>
            <a:r>
              <a:rPr lang="ru-RU" sz="1400" b="1" i="0" u="none" strike="noStrike" dirty="0">
                <a:solidFill>
                  <a:srgbClr val="000000"/>
                </a:solidFill>
                <a:effectLst/>
                <a:latin typeface="Montserrat" panose="00000500000000000000" pitchFamily="2" charset="-52"/>
              </a:rPr>
              <a:t>технические</a:t>
            </a:r>
            <a:r>
              <a:rPr lang="ru-RU" sz="1400" b="0" i="0" u="none" strike="noStrike" dirty="0">
                <a:solidFill>
                  <a:srgbClr val="000000"/>
                </a:solidFill>
                <a:effectLst/>
                <a:latin typeface="Montserrat" panose="00000500000000000000" pitchFamily="2" charset="-52"/>
              </a:rPr>
              <a:t>, санитарные, </a:t>
            </a:r>
            <a:r>
              <a:rPr lang="ru-RU" sz="1400" b="1" i="0" u="none" strike="noStrike" dirty="0">
                <a:solidFill>
                  <a:srgbClr val="000000"/>
                </a:solidFill>
                <a:effectLst/>
                <a:latin typeface="Montserrat" panose="00000500000000000000" pitchFamily="2" charset="-52"/>
              </a:rPr>
              <a:t>экологические </a:t>
            </a:r>
            <a:r>
              <a:rPr lang="ru-RU" sz="1400" b="0" i="0" u="none" strike="noStrike" dirty="0">
                <a:solidFill>
                  <a:srgbClr val="000000"/>
                </a:solidFill>
                <a:effectLst/>
                <a:latin typeface="Montserrat" panose="00000500000000000000" pitchFamily="2" charset="-52"/>
              </a:rPr>
              <a:t>и противопожарные требования;</a:t>
            </a:r>
            <a:endParaRPr lang="ru-RU" sz="2000" dirty="0">
              <a:solidFill>
                <a:schemeClr val="bg1"/>
              </a:solidFill>
            </a:endParaRPr>
          </a:p>
        </p:txBody>
      </p:sp>
    </p:spTree>
    <p:extLst>
      <p:ext uri="{BB962C8B-B14F-4D97-AF65-F5344CB8AC3E}">
        <p14:creationId xmlns:p14="http://schemas.microsoft.com/office/powerpoint/2010/main" val="6964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97A7BF42-4403-20A1-66A6-E8C87B5FA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00" y="0"/>
            <a:ext cx="5207000" cy="3905250"/>
          </a:xfrm>
          <a:prstGeom prst="rect">
            <a:avLst/>
          </a:prstGeom>
        </p:spPr>
      </p:pic>
      <p:pic>
        <p:nvPicPr>
          <p:cNvPr id="4" name="Picture 2" descr="E:\2019 Закиров Ж М\Уюшма Закиров\logo UYUSHMA -smaLL.jpg">
            <a:extLst>
              <a:ext uri="{FF2B5EF4-FFF2-40B4-BE49-F238E27FC236}">
                <a16:creationId xmlns:a16="http://schemas.microsoft.com/office/drawing/2014/main" id="{B3DDA6DA-33D2-F3B4-1021-B88A1E77F8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6847" y="775074"/>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4BB211-4A01-58F5-F2C0-33B0AB632F03}"/>
              </a:ext>
            </a:extLst>
          </p:cNvPr>
          <p:cNvSpPr txBox="1"/>
          <p:nvPr/>
        </p:nvSpPr>
        <p:spPr>
          <a:xfrm>
            <a:off x="3143665" y="2924944"/>
            <a:ext cx="6010620" cy="707886"/>
          </a:xfrm>
          <a:prstGeom prst="rect">
            <a:avLst/>
          </a:prstGeom>
          <a:noFill/>
        </p:spPr>
        <p:txBody>
          <a:bodyPr wrap="none" rtlCol="0">
            <a:spAutoFit/>
          </a:bodyPr>
          <a:lstStyle/>
          <a:p>
            <a:pPr algn="ctr"/>
            <a:r>
              <a:rPr lang="ru-RU" sz="2000" b="1" dirty="0">
                <a:solidFill>
                  <a:schemeClr val="dk1"/>
                </a:solidFill>
              </a:rPr>
              <a:t>Ассоциация организаций профессиональных </a:t>
            </a:r>
            <a:br>
              <a:rPr lang="ru-RU" sz="2000" b="1" dirty="0">
                <a:solidFill>
                  <a:schemeClr val="dk1"/>
                </a:solidFill>
              </a:rPr>
            </a:br>
            <a:r>
              <a:rPr lang="ru-RU" sz="2000" b="1" dirty="0">
                <a:solidFill>
                  <a:schemeClr val="dk1"/>
                </a:solidFill>
              </a:rPr>
              <a:t>управляющих и обслуживающих жилищный фонд </a:t>
            </a:r>
            <a:endParaRPr lang="ru-RU" sz="2000" b="1" dirty="0">
              <a:solidFill>
                <a:srgbClr val="0070C0"/>
              </a:solidFill>
            </a:endParaRPr>
          </a:p>
        </p:txBody>
      </p:sp>
      <p:sp>
        <p:nvSpPr>
          <p:cNvPr id="6" name="TextBox 5">
            <a:extLst>
              <a:ext uri="{FF2B5EF4-FFF2-40B4-BE49-F238E27FC236}">
                <a16:creationId xmlns:a16="http://schemas.microsoft.com/office/drawing/2014/main" id="{8F01C27C-07A9-4467-34A7-0EDD4B2660A1}"/>
              </a:ext>
            </a:extLst>
          </p:cNvPr>
          <p:cNvSpPr txBox="1"/>
          <p:nvPr/>
        </p:nvSpPr>
        <p:spPr>
          <a:xfrm>
            <a:off x="4789944" y="3811371"/>
            <a:ext cx="4024371" cy="2031325"/>
          </a:xfrm>
          <a:prstGeom prst="rect">
            <a:avLst/>
          </a:prstGeom>
          <a:noFill/>
        </p:spPr>
        <p:txBody>
          <a:bodyPr wrap="none" rtlCol="0">
            <a:spAutoFit/>
          </a:bodyPr>
          <a:lstStyle/>
          <a:p>
            <a:r>
              <a:rPr lang="ru-RU" dirty="0"/>
              <a:t>Тел. : </a:t>
            </a:r>
            <a:r>
              <a:rPr lang="en-US" dirty="0"/>
              <a:t>90</a:t>
            </a:r>
            <a:r>
              <a:rPr lang="ru-RU" dirty="0"/>
              <a:t> </a:t>
            </a:r>
            <a:r>
              <a:rPr lang="en-US" dirty="0"/>
              <a:t>175</a:t>
            </a:r>
            <a:r>
              <a:rPr lang="ru-RU" dirty="0"/>
              <a:t>-</a:t>
            </a:r>
            <a:r>
              <a:rPr lang="en-US" dirty="0"/>
              <a:t>33</a:t>
            </a:r>
            <a:r>
              <a:rPr lang="ru-RU" dirty="0"/>
              <a:t>-</a:t>
            </a:r>
            <a:r>
              <a:rPr lang="en-US" dirty="0"/>
              <a:t>64</a:t>
            </a:r>
            <a:endParaRPr lang="ru-RU" dirty="0"/>
          </a:p>
          <a:p>
            <a:br>
              <a:rPr lang="ru-RU" dirty="0"/>
            </a:br>
            <a:r>
              <a:rPr lang="ru-RU" dirty="0"/>
              <a:t>Эл. почта: </a:t>
            </a:r>
            <a:r>
              <a:rPr lang="en-US" dirty="0">
                <a:hlinkClick r:id="rId4"/>
              </a:rPr>
              <a:t>info@uyushma.uz</a:t>
            </a:r>
            <a:endParaRPr lang="uz-Cyrl-UZ" dirty="0"/>
          </a:p>
          <a:p>
            <a:endParaRPr lang="en-US" dirty="0"/>
          </a:p>
          <a:p>
            <a:r>
              <a:rPr lang="uz-Cyrl-UZ" dirty="0"/>
              <a:t>Сайт: </a:t>
            </a:r>
            <a:r>
              <a:rPr lang="en-US" dirty="0">
                <a:hlinkClick r:id="rId5"/>
              </a:rPr>
              <a:t>www.uyushma.uz</a:t>
            </a:r>
            <a:endParaRPr lang="uz-Cyrl-UZ" dirty="0"/>
          </a:p>
          <a:p>
            <a:endParaRPr lang="en-US" dirty="0"/>
          </a:p>
          <a:p>
            <a:r>
              <a:rPr lang="uz-Cyrl-UZ" dirty="0"/>
              <a:t>Адрес: 1000</a:t>
            </a:r>
            <a:r>
              <a:rPr lang="ru-RU" dirty="0"/>
              <a:t>15</a:t>
            </a:r>
            <a:r>
              <a:rPr lang="uz-Cyrl-UZ" dirty="0"/>
              <a:t>, г.Ташкент, </a:t>
            </a:r>
            <a:r>
              <a:rPr lang="ru-RU" dirty="0" err="1"/>
              <a:t>ул</a:t>
            </a:r>
            <a:r>
              <a:rPr lang="uz-Cyrl-UZ" dirty="0"/>
              <a:t>. Нукус, 89 </a:t>
            </a:r>
            <a:endParaRPr lang="ru-RU" dirty="0"/>
          </a:p>
        </p:txBody>
      </p:sp>
      <p:pic>
        <p:nvPicPr>
          <p:cNvPr id="7" name="Picture 2" descr="Картинки по запросу иконка телефон">
            <a:extLst>
              <a:ext uri="{FF2B5EF4-FFF2-40B4-BE49-F238E27FC236}">
                <a16:creationId xmlns:a16="http://schemas.microsoft.com/office/drawing/2014/main" id="{49C97CCE-B11A-B923-D71B-52C338D71E92}"/>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4669" y="3827313"/>
            <a:ext cx="367172" cy="3791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Картинки по запросу иконка почта">
            <a:extLst>
              <a:ext uri="{FF2B5EF4-FFF2-40B4-BE49-F238E27FC236}">
                <a16:creationId xmlns:a16="http://schemas.microsoft.com/office/drawing/2014/main" id="{670272C8-B311-5604-F190-47F0F7A9BE6A}"/>
              </a:ext>
            </a:extLst>
          </p:cNvPr>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ackgroundRemoval t="5667" b="97333" l="4667" r="96000">
                        <a14:foregroundMark x1="50000" y1="40000" x2="50000"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4233868" y="4315425"/>
            <a:ext cx="427367" cy="4273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Картинки по запросу иконка веб, сайт">
            <a:extLst>
              <a:ext uri="{FF2B5EF4-FFF2-40B4-BE49-F238E27FC236}">
                <a16:creationId xmlns:a16="http://schemas.microsoft.com/office/drawing/2014/main" id="{13CF6E0E-2E4A-47C7-6272-20A979C8EBAA}"/>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5592" y="4833546"/>
            <a:ext cx="403921" cy="4039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Похожее изображение">
            <a:extLst>
              <a:ext uri="{FF2B5EF4-FFF2-40B4-BE49-F238E27FC236}">
                <a16:creationId xmlns:a16="http://schemas.microsoft.com/office/drawing/2014/main" id="{4D4B8326-B391-A3F5-2B93-90DEEAC77BE7}"/>
              </a:ext>
            </a:extLst>
          </p:cNvPr>
          <p:cNvPicPr>
            <a:picLocks noChangeAspect="1" noChangeArrowheads="1"/>
          </p:cNvPicPr>
          <p:nvPr/>
        </p:nvPicPr>
        <p:blipFill>
          <a:blip r:embed="rId10" cstate="print">
            <a:duotone>
              <a:prstClr val="black"/>
              <a:srgbClr val="0070C0">
                <a:tint val="45000"/>
                <a:satMod val="400000"/>
              </a:srgbClr>
            </a:duotone>
            <a:extLst>
              <a:ext uri="{BEBA8EAE-BF5A-486C-A8C5-ECC9F3942E4B}">
                <a14:imgProps xmlns:a14="http://schemas.microsoft.com/office/drawing/2010/main">
                  <a14:imgLayer r:embed="rId11">
                    <a14:imgEffect>
                      <a14:backgroundRemoval t="0" b="100000" l="0" r="100000">
                        <a14:foregroundMark x1="12222" y1="82115" x2="12222" y2="82115"/>
                      </a14:backgroundRemoval>
                    </a14:imgEffect>
                  </a14:imgLayer>
                </a14:imgProps>
              </a:ext>
              <a:ext uri="{28A0092B-C50C-407E-A947-70E740481C1C}">
                <a14:useLocalDpi xmlns:a14="http://schemas.microsoft.com/office/drawing/2010/main" val="0"/>
              </a:ext>
            </a:extLst>
          </a:blip>
          <a:srcRect/>
          <a:stretch>
            <a:fillRect/>
          </a:stretch>
        </p:blipFill>
        <p:spPr bwMode="auto">
          <a:xfrm>
            <a:off x="4264670" y="5364273"/>
            <a:ext cx="414019" cy="4784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значок телеграммы, Telegram Logo Компьютерные иконки, телеграмма, синий,  угол, треугольник png | PNGWing">
            <a:extLst>
              <a:ext uri="{FF2B5EF4-FFF2-40B4-BE49-F238E27FC236}">
                <a16:creationId xmlns:a16="http://schemas.microsoft.com/office/drawing/2014/main" id="{F158BF71-8892-408B-05E0-554172A31450}"/>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0" b="100000" l="10000" r="90000">
                        <a14:foregroundMark x1="43696" y1="40625" x2="60435" y2="63477"/>
                        <a14:foregroundMark x1="55652" y1="31836" x2="63043" y2="57617"/>
                        <a14:foregroundMark x1="51522" y1="25391" x2="58261" y2="53125"/>
                        <a14:foregroundMark x1="39239" y1="35352" x2="42391" y2="63281"/>
                        <a14:foregroundMark x1="46087" y1="58203" x2="47935" y2="75195"/>
                      </a14:backgroundRemoval>
                    </a14:imgEffect>
                  </a14:imgLayer>
                </a14:imgProps>
              </a:ext>
              <a:ext uri="{28A0092B-C50C-407E-A947-70E740481C1C}">
                <a14:useLocalDpi xmlns:a14="http://schemas.microsoft.com/office/drawing/2010/main" val="0"/>
              </a:ext>
            </a:extLst>
          </a:blip>
          <a:srcRect l="15505" r="14234"/>
          <a:stretch/>
        </p:blipFill>
        <p:spPr bwMode="auto">
          <a:xfrm>
            <a:off x="10239283" y="6463859"/>
            <a:ext cx="345228" cy="2734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759F412-A481-AF0A-C8D8-DA93E85FD1FB}"/>
              </a:ext>
            </a:extLst>
          </p:cNvPr>
          <p:cNvSpPr txBox="1"/>
          <p:nvPr/>
        </p:nvSpPr>
        <p:spPr>
          <a:xfrm>
            <a:off x="10510175" y="6367975"/>
            <a:ext cx="1496243" cy="369332"/>
          </a:xfrm>
          <a:prstGeom prst="rect">
            <a:avLst/>
          </a:prstGeom>
          <a:noFill/>
        </p:spPr>
        <p:txBody>
          <a:bodyPr wrap="none" rtlCol="0">
            <a:spAutoFit/>
          </a:bodyPr>
          <a:lstStyle/>
          <a:p>
            <a:r>
              <a:rPr lang="en-US" dirty="0"/>
              <a:t>@</a:t>
            </a:r>
            <a:r>
              <a:rPr lang="en-US" dirty="0" err="1"/>
              <a:t>uyjoy_fondi</a:t>
            </a:r>
            <a:endParaRPr lang="ru-RU" dirty="0"/>
          </a:p>
        </p:txBody>
      </p:sp>
      <p:pic>
        <p:nvPicPr>
          <p:cNvPr id="13" name="Picture 4" descr="youtube иконки. Скачать бесплатно иконки youtube">
            <a:extLst>
              <a:ext uri="{FF2B5EF4-FFF2-40B4-BE49-F238E27FC236}">
                <a16:creationId xmlns:a16="http://schemas.microsoft.com/office/drawing/2014/main" id="{7D08D171-7FCD-A3D0-1DF3-85FD0D15B4C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932131" y="6454107"/>
            <a:ext cx="307152" cy="3071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ACEBOOK иконки. Скачать бесплатно иконки FACEBOOK">
            <a:extLst>
              <a:ext uri="{FF2B5EF4-FFF2-40B4-BE49-F238E27FC236}">
                <a16:creationId xmlns:a16="http://schemas.microsoft.com/office/drawing/2014/main" id="{CD11E594-3F7F-EF8D-56F4-A0BFD5EECD5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26926" y="6468346"/>
            <a:ext cx="307152" cy="30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737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811</Words>
  <Application>Microsoft Office PowerPoint</Application>
  <PresentationFormat>Широкоэкранный</PresentationFormat>
  <Paragraphs>66</Paragraphs>
  <Slides>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Calibri Light</vt:lpstr>
      <vt:lpstr>Montserrat</vt:lpstr>
      <vt:lpstr>Montserrat-Bold</vt:lpstr>
      <vt:lpstr>Тема Office</vt:lpstr>
      <vt:lpstr>Права и обязанности собственников квартир по содержанию и эксплуатации общего имущества</vt:lpstr>
      <vt:lpstr>Презентация PowerPoint</vt:lpstr>
      <vt:lpstr>Общее имущество</vt:lpstr>
      <vt:lpstr>Полномочия общего собрания</vt:lpstr>
      <vt:lpstr>Презентация PowerPoint</vt:lpstr>
      <vt:lpstr>Презентация PowerPoint</vt:lpstr>
      <vt:lpstr> Обязанности собственника помещения</vt:lpstr>
      <vt:lpstr>ЖИЛИЩНЫЙ КОДЕКС РЕСПУБЛИКИ УЗБЕКИСТАН</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SUVSOZ ETL</dc:creator>
  <cp:lastModifiedBy>SUVSOZ ETL</cp:lastModifiedBy>
  <cp:revision>8</cp:revision>
  <dcterms:created xsi:type="dcterms:W3CDTF">2025-02-19T12:52:37Z</dcterms:created>
  <dcterms:modified xsi:type="dcterms:W3CDTF">2025-02-19T13:37:33Z</dcterms:modified>
</cp:coreProperties>
</file>